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8"/>
  </p:notesMasterIdLst>
  <p:sldIdLst>
    <p:sldId id="256" r:id="rId5"/>
    <p:sldId id="333" r:id="rId6"/>
    <p:sldId id="325" r:id="rId7"/>
    <p:sldId id="304" r:id="rId8"/>
    <p:sldId id="279" r:id="rId9"/>
    <p:sldId id="348" r:id="rId10"/>
    <p:sldId id="349" r:id="rId11"/>
    <p:sldId id="280" r:id="rId12"/>
    <p:sldId id="324" r:id="rId13"/>
    <p:sldId id="316" r:id="rId14"/>
    <p:sldId id="312" r:id="rId15"/>
    <p:sldId id="320" r:id="rId16"/>
    <p:sldId id="351" r:id="rId17"/>
    <p:sldId id="343" r:id="rId18"/>
    <p:sldId id="330" r:id="rId19"/>
    <p:sldId id="275" r:id="rId20"/>
    <p:sldId id="331" r:id="rId21"/>
    <p:sldId id="290" r:id="rId22"/>
    <p:sldId id="288" r:id="rId23"/>
    <p:sldId id="289" r:id="rId24"/>
    <p:sldId id="352" r:id="rId25"/>
    <p:sldId id="277" r:id="rId26"/>
    <p:sldId id="292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49" autoAdjust="0"/>
    <p:restoredTop sz="94656"/>
  </p:normalViewPr>
  <p:slideViewPr>
    <p:cSldViewPr snapToGrid="0" snapToObjects="1">
      <p:cViewPr>
        <p:scale>
          <a:sx n="136" d="100"/>
          <a:sy n="136" d="100"/>
        </p:scale>
        <p:origin x="-784" y="-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11650-7D00-6848-88C5-D50B4100ECE3}" type="datetimeFigureOut">
              <a:rPr lang="nl-NL" smtClean="0"/>
              <a:t>23-01-19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BF2ED-B900-BB4F-B84D-914E119132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015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Prehistorie" TargetMode="External"/><Relationship Id="rId4" Type="http://schemas.openxmlformats.org/officeDocument/2006/relationships/hyperlink" Target="https://nl.wikipedia.org/wiki/Zonnegod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Prehistorie" TargetMode="External"/><Relationship Id="rId4" Type="http://schemas.openxmlformats.org/officeDocument/2006/relationships/hyperlink" Target="https://nl.wikipedia.org/wiki/Zonnegod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dirty="0"/>
          </a:p>
          <a:p>
            <a:r>
              <a:rPr lang="nl-NL" sz="1200" dirty="0"/>
              <a:t>Het ballet geeft een </a:t>
            </a:r>
            <a:r>
              <a:rPr lang="nl-NL" sz="1200" dirty="0">
                <a:hlinkClick r:id="rId3" tooltip="Prehistorie"/>
              </a:rPr>
              <a:t>prehistorische</a:t>
            </a:r>
            <a:r>
              <a:rPr lang="nl-NL" sz="1200" dirty="0"/>
              <a:t> wereld weer. Een jonge maagd is uitverkoren om zich letterlijk dood te dansen, als offer aan de </a:t>
            </a:r>
            <a:r>
              <a:rPr lang="nl-NL" sz="1200" dirty="0">
                <a:hlinkClick r:id="rId4" tooltip="Zonnegod"/>
              </a:rPr>
              <a:t>zonnegod</a:t>
            </a:r>
            <a:r>
              <a:rPr lang="nl-NL" sz="1200" dirty="0"/>
              <a:t>.</a:t>
            </a:r>
          </a:p>
          <a:p>
            <a:endParaRPr lang="nl-NL" sz="1200" dirty="0"/>
          </a:p>
          <a:p>
            <a:r>
              <a:rPr lang="nl-NL" sz="1200" dirty="0"/>
              <a:t>Volgende dag in de krant:</a:t>
            </a:r>
          </a:p>
          <a:p>
            <a:r>
              <a:rPr lang="nl-NL" sz="1200" dirty="0"/>
              <a:t>"Ce </a:t>
            </a:r>
            <a:r>
              <a:rPr lang="nl-NL" sz="1200" dirty="0" err="1"/>
              <a:t>n'est</a:t>
            </a:r>
            <a:r>
              <a:rPr lang="nl-NL" sz="1200" dirty="0"/>
              <a:t> pas </a:t>
            </a:r>
            <a:r>
              <a:rPr lang="nl-NL" sz="1200" dirty="0" err="1"/>
              <a:t>le</a:t>
            </a:r>
            <a:r>
              <a:rPr lang="nl-NL" sz="1200" dirty="0"/>
              <a:t> </a:t>
            </a:r>
            <a:r>
              <a:rPr lang="nl-NL" sz="1200" dirty="0" err="1"/>
              <a:t>sacre</a:t>
            </a:r>
            <a:r>
              <a:rPr lang="nl-NL" sz="1200" dirty="0"/>
              <a:t> du </a:t>
            </a:r>
            <a:r>
              <a:rPr lang="nl-NL" sz="1200" dirty="0" err="1"/>
              <a:t>printemps</a:t>
            </a:r>
            <a:r>
              <a:rPr lang="nl-NL" sz="1200" dirty="0"/>
              <a:t>, mais </a:t>
            </a:r>
            <a:r>
              <a:rPr lang="nl-NL" sz="1200" dirty="0" err="1"/>
              <a:t>le</a:t>
            </a:r>
            <a:r>
              <a:rPr lang="nl-NL" sz="1200" dirty="0"/>
              <a:t> massacre du </a:t>
            </a:r>
            <a:r>
              <a:rPr lang="nl-NL" sz="1200" dirty="0" err="1"/>
              <a:t>tympan</a:t>
            </a:r>
            <a:r>
              <a:rPr lang="nl-NL" sz="1200" dirty="0"/>
              <a:t>" (Het is niet het lenteoffer, maar de slachting van het trommelvlies)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BF2ED-B900-BB4F-B84D-914E119132CB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9889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Louis</a:t>
            </a:r>
            <a:r>
              <a:rPr lang="nl-NL" baseline="0" dirty="0"/>
              <a:t> Armstrong </a:t>
            </a:r>
            <a:r>
              <a:rPr lang="nl-NL" baseline="0" dirty="0" err="1"/>
              <a:t>and</a:t>
            </a:r>
            <a:r>
              <a:rPr lang="nl-NL" baseline="0" dirty="0"/>
              <a:t> his hot Five - </a:t>
            </a:r>
            <a:r>
              <a:rPr lang="nl-NL" baseline="0" dirty="0" err="1"/>
              <a:t>Fireworks</a:t>
            </a:r>
            <a:r>
              <a:rPr lang="nl-NL" baseline="0" dirty="0"/>
              <a:t> (1928)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BF2ED-B900-BB4F-B84D-914E119132CB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5638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Arial"/>
                <a:ea typeface="ＭＳ Ｐゴシック" charset="0"/>
                <a:cs typeface="Arial"/>
              </a:rPr>
              <a:t>ERWARTUNG (1909)</a:t>
            </a:r>
          </a:p>
          <a:p>
            <a:endParaRPr lang="en-US" sz="1200" dirty="0">
              <a:latin typeface="Arial"/>
              <a:ea typeface="ＭＳ Ｐゴシック" charset="0"/>
              <a:cs typeface="Arial"/>
            </a:endParaRPr>
          </a:p>
          <a:p>
            <a:r>
              <a:rPr lang="en-US" sz="1200" dirty="0">
                <a:latin typeface="Arial"/>
                <a:ea typeface="ＭＳ Ｐゴシック" charset="0"/>
                <a:cs typeface="Arial"/>
              </a:rPr>
              <a:t>“ </a:t>
            </a:r>
            <a:r>
              <a:rPr lang="en-US" sz="1200" dirty="0" err="1">
                <a:latin typeface="Arial"/>
                <a:ea typeface="ＭＳ Ｐゴシック" charset="0"/>
                <a:cs typeface="Arial"/>
              </a:rPr>
              <a:t>Schrikwekkende</a:t>
            </a:r>
            <a:r>
              <a:rPr lang="en-US" sz="12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200" dirty="0" err="1">
                <a:latin typeface="Arial"/>
                <a:ea typeface="ＭＳ Ｐゴシック" charset="0"/>
                <a:cs typeface="Arial"/>
              </a:rPr>
              <a:t>visioenen</a:t>
            </a:r>
            <a:r>
              <a:rPr lang="en-US" sz="12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200" dirty="0" err="1">
                <a:latin typeface="Arial"/>
                <a:ea typeface="ＭＳ Ｐゴシック" charset="0"/>
                <a:cs typeface="Arial"/>
              </a:rPr>
              <a:t>verwekken</a:t>
            </a:r>
            <a:r>
              <a:rPr lang="en-US" sz="12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200" dirty="0" err="1">
                <a:latin typeface="Arial"/>
                <a:ea typeface="ＭＳ Ｐゴシック" charset="0"/>
                <a:cs typeface="Arial"/>
              </a:rPr>
              <a:t>deze</a:t>
            </a:r>
            <a:r>
              <a:rPr lang="en-US" sz="12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200" dirty="0" err="1">
                <a:latin typeface="Arial"/>
                <a:ea typeface="ＭＳ Ｐゴシック" charset="0"/>
                <a:cs typeface="Arial"/>
              </a:rPr>
              <a:t>klanken</a:t>
            </a:r>
            <a:r>
              <a:rPr lang="en-US" sz="1200" dirty="0">
                <a:latin typeface="Arial"/>
                <a:ea typeface="ＭＳ Ｐゴシック" charset="0"/>
                <a:cs typeface="Arial"/>
              </a:rPr>
              <a:t>. </a:t>
            </a:r>
            <a:r>
              <a:rPr lang="en-US" sz="1200" dirty="0" err="1">
                <a:latin typeface="Arial"/>
                <a:ea typeface="ＭＳ Ｐゴシック" charset="0"/>
                <a:cs typeface="Arial"/>
              </a:rPr>
              <a:t>Huiveringwekkende</a:t>
            </a:r>
            <a:r>
              <a:rPr lang="en-US" sz="12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200" dirty="0" err="1">
                <a:latin typeface="Arial"/>
                <a:ea typeface="ＭＳ Ｐゴシック" charset="0"/>
                <a:cs typeface="Arial"/>
              </a:rPr>
              <a:t>nachtelijke</a:t>
            </a:r>
            <a:r>
              <a:rPr lang="en-US" sz="12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200" dirty="0" err="1">
                <a:latin typeface="Arial"/>
                <a:ea typeface="ＭＳ Ｐゴシック" charset="0"/>
                <a:cs typeface="Arial"/>
              </a:rPr>
              <a:t>verschijningen</a:t>
            </a:r>
            <a:r>
              <a:rPr lang="en-US" sz="12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200" dirty="0" err="1">
                <a:latin typeface="Arial"/>
                <a:ea typeface="ＭＳ Ｐゴシック" charset="0"/>
                <a:cs typeface="Arial"/>
              </a:rPr>
              <a:t>dreigen</a:t>
            </a:r>
            <a:r>
              <a:rPr lang="en-US" sz="1200" dirty="0">
                <a:latin typeface="Arial"/>
                <a:ea typeface="ＭＳ Ｐゴシック" charset="0"/>
                <a:cs typeface="Arial"/>
              </a:rPr>
              <a:t> en </a:t>
            </a:r>
            <a:r>
              <a:rPr lang="en-US" sz="1200" dirty="0" err="1">
                <a:latin typeface="Arial"/>
                <a:ea typeface="ＭＳ Ｐゴシック" charset="0"/>
                <a:cs typeface="Arial"/>
              </a:rPr>
              <a:t>niets</a:t>
            </a:r>
            <a:r>
              <a:rPr lang="en-US" sz="1200" dirty="0">
                <a:latin typeface="Arial"/>
                <a:ea typeface="ＭＳ Ｐゴシック" charset="0"/>
                <a:cs typeface="Arial"/>
              </a:rPr>
              <a:t>, ach, </a:t>
            </a:r>
            <a:r>
              <a:rPr lang="en-US" sz="1200" dirty="0" err="1">
                <a:latin typeface="Arial"/>
                <a:ea typeface="ＭＳ Ｐゴシック" charset="0"/>
                <a:cs typeface="Arial"/>
              </a:rPr>
              <a:t>helemaal</a:t>
            </a:r>
            <a:r>
              <a:rPr lang="en-US" sz="12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200" dirty="0" err="1">
                <a:latin typeface="Arial"/>
                <a:ea typeface="ＭＳ Ｐゴシック" charset="0"/>
                <a:cs typeface="Arial"/>
              </a:rPr>
              <a:t>niets</a:t>
            </a:r>
            <a:r>
              <a:rPr lang="en-US" sz="1200" dirty="0">
                <a:latin typeface="Arial"/>
                <a:ea typeface="ＭＳ Ｐゴシック" charset="0"/>
                <a:cs typeface="Arial"/>
              </a:rPr>
              <a:t> van </a:t>
            </a:r>
            <a:r>
              <a:rPr lang="en-US" sz="1200" dirty="0" err="1">
                <a:latin typeface="Arial"/>
                <a:ea typeface="ＭＳ Ｐゴシック" charset="0"/>
                <a:cs typeface="Arial"/>
              </a:rPr>
              <a:t>vreugde</a:t>
            </a:r>
            <a:r>
              <a:rPr lang="en-US" sz="1200" dirty="0">
                <a:latin typeface="Arial"/>
                <a:ea typeface="ＭＳ Ｐゴシック" charset="0"/>
                <a:cs typeface="Arial"/>
              </a:rPr>
              <a:t> en </a:t>
            </a:r>
            <a:r>
              <a:rPr lang="en-US" sz="1200" dirty="0" err="1">
                <a:latin typeface="Arial"/>
                <a:ea typeface="ＭＳ Ｐゴシック" charset="0"/>
                <a:cs typeface="Arial"/>
              </a:rPr>
              <a:t>licht</a:t>
            </a:r>
            <a:r>
              <a:rPr lang="en-US" sz="1200" dirty="0">
                <a:latin typeface="Arial"/>
                <a:ea typeface="ＭＳ Ｐゴシック" charset="0"/>
                <a:cs typeface="Arial"/>
              </a:rPr>
              <a:t>, van </a:t>
            </a:r>
            <a:r>
              <a:rPr lang="en-US" sz="1200" dirty="0" err="1">
                <a:latin typeface="Arial"/>
                <a:ea typeface="ＭＳ Ｐゴシック" charset="0"/>
                <a:cs typeface="Arial"/>
              </a:rPr>
              <a:t>hetgeen</a:t>
            </a:r>
            <a:r>
              <a:rPr lang="en-US" sz="1200" dirty="0">
                <a:latin typeface="Arial"/>
                <a:ea typeface="ＭＳ Ｐゴシック" charset="0"/>
                <a:cs typeface="Arial"/>
              </a:rPr>
              <a:t> het </a:t>
            </a:r>
            <a:r>
              <a:rPr lang="en-US" sz="1200" dirty="0" err="1">
                <a:latin typeface="Arial"/>
                <a:ea typeface="ＭＳ Ｐゴシック" charset="0"/>
                <a:cs typeface="Arial"/>
              </a:rPr>
              <a:t>leven</a:t>
            </a:r>
            <a:r>
              <a:rPr lang="en-US" sz="1200" dirty="0">
                <a:latin typeface="Arial"/>
                <a:ea typeface="ＭＳ Ｐゴシック" charset="0"/>
                <a:cs typeface="Arial"/>
              </a:rPr>
              <a:t> de </a:t>
            </a:r>
            <a:r>
              <a:rPr lang="en-US" sz="1200" dirty="0" err="1">
                <a:latin typeface="Arial"/>
                <a:ea typeface="ＭＳ Ｐゴシック" charset="0"/>
                <a:cs typeface="Arial"/>
              </a:rPr>
              <a:t>moeite</a:t>
            </a:r>
            <a:r>
              <a:rPr lang="en-US" sz="12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200" dirty="0" err="1">
                <a:latin typeface="Arial"/>
                <a:ea typeface="ＭＳ Ｐゴシック" charset="0"/>
                <a:cs typeface="Arial"/>
              </a:rPr>
              <a:t>waard</a:t>
            </a:r>
            <a:r>
              <a:rPr lang="en-US" sz="12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200" dirty="0" err="1">
                <a:latin typeface="Arial"/>
                <a:ea typeface="ＭＳ Ｐゴシック" charset="0"/>
                <a:cs typeface="Arial"/>
              </a:rPr>
              <a:t>maakt</a:t>
            </a:r>
            <a:r>
              <a:rPr lang="en-US" sz="1200" dirty="0">
                <a:latin typeface="Arial"/>
                <a:ea typeface="ＭＳ Ｐゴシック" charset="0"/>
                <a:cs typeface="Arial"/>
              </a:rPr>
              <a:t>”</a:t>
            </a:r>
          </a:p>
          <a:p>
            <a:endParaRPr lang="nl-NL" dirty="0"/>
          </a:p>
          <a:p>
            <a:pPr eaLnBrk="1" hangingPunct="1">
              <a:defRPr/>
            </a:pPr>
            <a:r>
              <a:rPr lang="nl-NL" sz="1200" dirty="0">
                <a:latin typeface="Arial"/>
                <a:ea typeface="ＭＳ Ｐゴシック" charset="0"/>
                <a:cs typeface="Arial"/>
              </a:rPr>
              <a:t>Je hebt nieuwe oren nodig om naar deze muziek te luisteren</a:t>
            </a:r>
          </a:p>
          <a:p>
            <a:pPr eaLnBrk="1" hangingPunct="1">
              <a:defRPr/>
            </a:pPr>
            <a:r>
              <a:rPr lang="nl-NL" sz="1200" dirty="0">
                <a:latin typeface="Arial"/>
                <a:ea typeface="ＭＳ Ｐゴシック" charset="0"/>
                <a:cs typeface="Arial"/>
              </a:rPr>
              <a:t>Atonaal is “vals” </a:t>
            </a:r>
          </a:p>
          <a:p>
            <a:pPr eaLnBrk="1" hangingPunct="1">
              <a:defRPr/>
            </a:pPr>
            <a:r>
              <a:rPr lang="nl-NL" sz="1200" dirty="0">
                <a:latin typeface="Arial"/>
                <a:ea typeface="ＭＳ Ｐゴシック" charset="0"/>
                <a:cs typeface="Arial"/>
              </a:rPr>
              <a:t>Heel veel mensen hebben moeite om deze muziek te waarderen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BF2ED-B900-BB4F-B84D-914E119132CB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5378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dirty="0"/>
          </a:p>
          <a:p>
            <a:r>
              <a:rPr lang="nl-NL" sz="1200" dirty="0"/>
              <a:t>Het ballet geeft een </a:t>
            </a:r>
            <a:r>
              <a:rPr lang="nl-NL" sz="1200" dirty="0">
                <a:hlinkClick r:id="rId3" tooltip="Prehistorie"/>
              </a:rPr>
              <a:t>prehistorische</a:t>
            </a:r>
            <a:r>
              <a:rPr lang="nl-NL" sz="1200" dirty="0"/>
              <a:t> wereld weer. Een jonge maagd is uitverkoren om zich letterlijk dood te dansen, als offer aan de </a:t>
            </a:r>
            <a:r>
              <a:rPr lang="nl-NL" sz="1200" dirty="0">
                <a:hlinkClick r:id="rId4" tooltip="Zonnegod"/>
              </a:rPr>
              <a:t>zonnegod</a:t>
            </a:r>
            <a:r>
              <a:rPr lang="nl-NL" sz="1200" dirty="0"/>
              <a:t>.</a:t>
            </a:r>
          </a:p>
          <a:p>
            <a:endParaRPr lang="nl-NL" sz="1200" dirty="0"/>
          </a:p>
          <a:p>
            <a:r>
              <a:rPr lang="nl-NL" sz="1200" dirty="0"/>
              <a:t>Volgende dag in de krant:</a:t>
            </a:r>
          </a:p>
          <a:p>
            <a:r>
              <a:rPr lang="nl-NL" sz="1200" dirty="0"/>
              <a:t>"Ce </a:t>
            </a:r>
            <a:r>
              <a:rPr lang="nl-NL" sz="1200" dirty="0" err="1"/>
              <a:t>n'est</a:t>
            </a:r>
            <a:r>
              <a:rPr lang="nl-NL" sz="1200" dirty="0"/>
              <a:t> pas </a:t>
            </a:r>
            <a:r>
              <a:rPr lang="nl-NL" sz="1200" dirty="0" err="1"/>
              <a:t>le</a:t>
            </a:r>
            <a:r>
              <a:rPr lang="nl-NL" sz="1200" dirty="0"/>
              <a:t> </a:t>
            </a:r>
            <a:r>
              <a:rPr lang="nl-NL" sz="1200" dirty="0" err="1"/>
              <a:t>sacre</a:t>
            </a:r>
            <a:r>
              <a:rPr lang="nl-NL" sz="1200" dirty="0"/>
              <a:t> du </a:t>
            </a:r>
            <a:r>
              <a:rPr lang="nl-NL" sz="1200" dirty="0" err="1"/>
              <a:t>printemps</a:t>
            </a:r>
            <a:r>
              <a:rPr lang="nl-NL" sz="1200" dirty="0"/>
              <a:t>, mais </a:t>
            </a:r>
            <a:r>
              <a:rPr lang="nl-NL" sz="1200" dirty="0" err="1"/>
              <a:t>le</a:t>
            </a:r>
            <a:r>
              <a:rPr lang="nl-NL" sz="1200" dirty="0"/>
              <a:t> massacre du </a:t>
            </a:r>
            <a:r>
              <a:rPr lang="nl-NL" sz="1200" dirty="0" err="1"/>
              <a:t>tympan</a:t>
            </a:r>
            <a:r>
              <a:rPr lang="nl-NL" sz="1200" dirty="0"/>
              <a:t>" (Het is niet het lenteoffer, maar de slachting van het trommelvlies)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BF2ED-B900-BB4F-B84D-914E119132CB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0171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1894 Debussy: Prelude </a:t>
            </a:r>
            <a:r>
              <a:rPr lang="nl-NL" dirty="0" err="1"/>
              <a:t>to</a:t>
            </a:r>
            <a:r>
              <a:rPr lang="nl-NL" dirty="0"/>
              <a:t> the </a:t>
            </a:r>
            <a:r>
              <a:rPr lang="nl-NL" dirty="0" err="1"/>
              <a:t>Afternoon</a:t>
            </a:r>
            <a:r>
              <a:rPr lang="nl-NL" dirty="0"/>
              <a:t> of a Faun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BF2ED-B900-BB4F-B84D-914E119132CB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804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23-01-19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23-01-19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23-01-19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el, tekst en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llustratie 3"/>
          <p:cNvSpPr>
            <a:spLocks noGrp="1"/>
          </p:cNvSpPr>
          <p:nvPr>
            <p:ph type="clipArt"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E13A57-9D5B-F94F-8628-4EEAED88160E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2942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371850"/>
          </a:xfrm>
        </p:spPr>
        <p:txBody>
          <a:bodyPr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71850"/>
          </a:xfrm>
        </p:spPr>
        <p:txBody>
          <a:bodyPr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C81172-E05E-FC47-B968-3174E4C6F123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3594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llustratie 2"/>
          <p:cNvSpPr>
            <a:spLocks noGrp="1"/>
          </p:cNvSpPr>
          <p:nvPr>
            <p:ph type="clipArt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44FBF4-2021-F943-A0D3-507045B2F8D7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4822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23-01-19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23-01-19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23-01-19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23-01-19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23-01-19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23-01-19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23-01-19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‹nr.›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23-01-19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23-01-19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  <p:sldLayoutId id="2147493467" r:id="rId12"/>
    <p:sldLayoutId id="2147493468" r:id="rId13"/>
    <p:sldLayoutId id="2147493469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s://www.youtube.com/watch?v=3rd9IaA_uJI" TargetMode="External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g"/><Relationship Id="rId3" Type="http://schemas.openxmlformats.org/officeDocument/2006/relationships/hyperlink" Target="https://www.youtube.com/watch?v=bBx_A5de8bA&amp;list=PLNnQrjGbETbA6wynyROjFCMVOPvtzeIoi&amp;index=9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wptVOYOQxPY&amp;index=3&amp;list=RDIMHJ8PgVatk" TargetMode="Externa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ErXOMu7DW8" TargetMode="External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b1Ph0sa0Gc0" TargetMode="External"/><Relationship Id="rId3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hl=nl&amp;gl=NL&amp;v=YWQAw7XSkDY" TargetMode="External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AU2waGF8D8" TargetMode="External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hyperlink" Target="https://www.youtube.com/watch?v=RJ2IWaS7LAU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AU2waGF8D8" TargetMode="External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www.youtube.com/watch?list=PLNnQrjGbETbA6wynyROjFCMVOPvtzeIoi&amp;time_continue=4&amp;v=oeKxx-2hmEE" TargetMode="External"/><Relationship Id="rId3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www.youtube.com/watch?v=7zSASzeXlIY" TargetMode="External"/><Relationship Id="rId3" Type="http://schemas.openxmlformats.org/officeDocument/2006/relationships/hyperlink" Target="https://www.youtube.com/watch?v=WqBF_1J8_2c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kandinsky-compositie-iv-AS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35" y="0"/>
            <a:ext cx="8148119" cy="514350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xmlns="" id="{09B6B348-2570-E64E-A28A-CF5B7B779136}"/>
              </a:ext>
            </a:extLst>
          </p:cNvPr>
          <p:cNvSpPr/>
          <p:nvPr/>
        </p:nvSpPr>
        <p:spPr>
          <a:xfrm>
            <a:off x="1083096" y="1402199"/>
            <a:ext cx="7144905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6000" b="1" dirty="0">
                <a:solidFill>
                  <a:schemeClr val="bg1"/>
                </a:solidFill>
                <a:latin typeface="Arial"/>
                <a:cs typeface="Arial"/>
              </a:rPr>
              <a:t>Les 4 en les 5</a:t>
            </a:r>
            <a:r>
              <a:rPr lang="nl-NL" sz="8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nl-NL" sz="8000" dirty="0">
              <a:solidFill>
                <a:schemeClr val="bg1"/>
              </a:solidFill>
            </a:endParaRPr>
          </a:p>
          <a:p>
            <a:pPr algn="ctr"/>
            <a:r>
              <a:rPr lang="nl-NL" sz="8000" b="1" dirty="0">
                <a:solidFill>
                  <a:schemeClr val="bg1"/>
                </a:solidFill>
                <a:latin typeface="Arial"/>
                <a:cs typeface="Arial"/>
              </a:rPr>
              <a:t>8.1.Expressie!</a:t>
            </a:r>
          </a:p>
        </p:txBody>
      </p:sp>
    </p:spTree>
    <p:extLst>
      <p:ext uri="{BB962C8B-B14F-4D97-AF65-F5344CB8AC3E}">
        <p14:creationId xmlns:p14="http://schemas.microsoft.com/office/powerpoint/2010/main" val="3038827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708401" y="2045615"/>
            <a:ext cx="5256213" cy="254900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buNone/>
            </a:pPr>
            <a:r>
              <a:rPr lang="nl-NL" sz="1800" b="1" dirty="0" err="1">
                <a:latin typeface="Arial" charset="0"/>
              </a:rPr>
              <a:t>Bessie</a:t>
            </a:r>
            <a:r>
              <a:rPr lang="nl-NL" sz="1800" b="1" dirty="0">
                <a:latin typeface="Arial" charset="0"/>
              </a:rPr>
              <a:t> Smith (1894-1937) </a:t>
            </a:r>
            <a:r>
              <a:rPr lang="nl-NL" sz="1800" dirty="0">
                <a:latin typeface="Arial" charset="0"/>
              </a:rPr>
              <a:t>en</a:t>
            </a:r>
            <a:r>
              <a:rPr lang="nl-NL" sz="1800" b="1" dirty="0">
                <a:latin typeface="Arial" charset="0"/>
              </a:rPr>
              <a:t> Louis Armstrong</a:t>
            </a:r>
            <a:r>
              <a:rPr lang="nl-NL" sz="1800" dirty="0">
                <a:latin typeface="Arial" charset="0"/>
              </a:rPr>
              <a:t> </a:t>
            </a:r>
          </a:p>
          <a:p>
            <a:pPr>
              <a:lnSpc>
                <a:spcPct val="80000"/>
              </a:lnSpc>
              <a:buClr>
                <a:schemeClr val="tx1"/>
              </a:buClr>
              <a:buNone/>
            </a:pPr>
            <a:r>
              <a:rPr lang="nl-NL" sz="1800" dirty="0">
                <a:latin typeface="Arial" charset="0"/>
              </a:rPr>
              <a:t>op cornet</a:t>
            </a:r>
          </a:p>
          <a:p>
            <a:pPr>
              <a:lnSpc>
                <a:spcPct val="80000"/>
              </a:lnSpc>
              <a:buClr>
                <a:schemeClr val="tx1"/>
              </a:buClr>
              <a:buNone/>
            </a:pPr>
            <a:endParaRPr lang="nl-NL" sz="18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nl-NL" sz="1800" dirty="0">
                <a:latin typeface="Arial" charset="0"/>
              </a:rPr>
              <a:t>Onmogelijke liefde (neerslachtig)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nl-NL" sz="1800" dirty="0">
                <a:latin typeface="Arial" charset="0"/>
              </a:rPr>
              <a:t>Cornet levert commentaar op de tekst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nl-NL" sz="1800" dirty="0" err="1">
                <a:latin typeface="Arial" charset="0"/>
              </a:rPr>
              <a:t>Bessie</a:t>
            </a:r>
            <a:r>
              <a:rPr lang="nl-NL" sz="1800" dirty="0">
                <a:latin typeface="Arial" charset="0"/>
              </a:rPr>
              <a:t> Smith wordt aangespoord om verder te gaan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nl-NL" sz="1800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None/>
            </a:pPr>
            <a:endParaRPr lang="nl-NL" sz="1600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None/>
            </a:pPr>
            <a:r>
              <a:rPr lang="nl-NL" sz="1600" i="1" dirty="0">
                <a:solidFill>
                  <a:srgbClr val="FF0000"/>
                </a:solidFill>
                <a:latin typeface="Arial" charset="0"/>
              </a:rPr>
              <a:t>Kun je uit het fragment opmaken wat een cornet is</a:t>
            </a:r>
            <a:r>
              <a:rPr lang="nl-NL" sz="1600" i="1" dirty="0" smtClean="0">
                <a:solidFill>
                  <a:srgbClr val="FF0000"/>
                </a:solidFill>
                <a:latin typeface="Arial" charset="0"/>
              </a:rPr>
              <a:t>?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</a:pPr>
            <a:r>
              <a:rPr lang="nl-NL" sz="1600" i="1" dirty="0">
                <a:solidFill>
                  <a:srgbClr val="FF0000"/>
                </a:solidFill>
                <a:latin typeface="Arial" charset="0"/>
                <a:hlinkClick r:id="rId2"/>
              </a:rPr>
              <a:t>https://www.youtube.com/watch?v=</a:t>
            </a:r>
            <a:r>
              <a:rPr lang="nl-NL" sz="1600" i="1" dirty="0" smtClean="0">
                <a:solidFill>
                  <a:srgbClr val="FF0000"/>
                </a:solidFill>
                <a:latin typeface="Arial" charset="0"/>
                <a:hlinkClick r:id="rId2"/>
              </a:rPr>
              <a:t>3rd9IaA_uJI</a:t>
            </a:r>
            <a:endParaRPr lang="nl-NL" sz="1600" i="1" dirty="0" smtClean="0">
              <a:solidFill>
                <a:srgbClr val="FF0000"/>
              </a:solidFill>
              <a:latin typeface="Arial" charset="0"/>
            </a:endParaRPr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</a:pPr>
            <a:endParaRPr lang="nl-NL" sz="1600" i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6148" name="Picture 7" descr="Bessie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200151"/>
            <a:ext cx="3430588" cy="3394472"/>
          </a:xfr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xmlns="" id="{7D4213B6-41C5-4C49-90DE-FC59033282FA}"/>
              </a:ext>
            </a:extLst>
          </p:cNvPr>
          <p:cNvSpPr/>
          <p:nvPr/>
        </p:nvSpPr>
        <p:spPr>
          <a:xfrm>
            <a:off x="216816" y="282758"/>
            <a:ext cx="67569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4000" b="1" dirty="0">
                <a:latin typeface="Arial"/>
                <a:cs typeface="Arial"/>
              </a:rPr>
              <a:t>LES 5. Muziek </a:t>
            </a:r>
            <a:r>
              <a:rPr lang="nl-NL" sz="2400" b="1" dirty="0">
                <a:latin typeface="Arial"/>
                <a:cs typeface="Arial"/>
              </a:rPr>
              <a:t>Jazz en volksmuziek</a:t>
            </a:r>
            <a:endParaRPr lang="nl-NL" sz="4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8716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231956" y="1395604"/>
            <a:ext cx="3864673" cy="857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sz="4000" b="1" dirty="0">
                <a:latin typeface="Arial"/>
                <a:cs typeface="Arial"/>
              </a:rPr>
              <a:t>Jazz </a:t>
            </a:r>
            <a:r>
              <a:rPr lang="mr-IN" sz="4000" b="1" dirty="0">
                <a:latin typeface="Arial"/>
                <a:cs typeface="Arial"/>
              </a:rPr>
              <a:t>–</a:t>
            </a:r>
            <a:r>
              <a:rPr lang="nl-NL" sz="4000" b="1" dirty="0">
                <a:latin typeface="Arial"/>
                <a:cs typeface="Arial"/>
              </a:rPr>
              <a:t> Express </a:t>
            </a:r>
            <a:r>
              <a:rPr lang="nl-NL" sz="4000" b="1" dirty="0" err="1">
                <a:latin typeface="Arial"/>
                <a:cs typeface="Arial"/>
              </a:rPr>
              <a:t>Yourself</a:t>
            </a:r>
            <a:r>
              <a:rPr lang="nl-NL" sz="4000" b="1" dirty="0">
                <a:latin typeface="Arial"/>
                <a:cs typeface="Arial"/>
              </a:rPr>
              <a:t>!</a:t>
            </a:r>
            <a:br>
              <a:rPr lang="nl-NL" sz="4000" b="1" dirty="0">
                <a:latin typeface="Arial"/>
                <a:cs typeface="Arial"/>
              </a:rPr>
            </a:br>
            <a:endParaRPr lang="nl-NL" sz="4000" b="1" dirty="0">
              <a:latin typeface="Arial"/>
              <a:cs typeface="Arial"/>
            </a:endParaRPr>
          </a:p>
        </p:txBody>
      </p:sp>
      <p:pic>
        <p:nvPicPr>
          <p:cNvPr id="3" name="Afbeelding 2" descr="Louis_Armstrong_(1955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19" y="1359728"/>
            <a:ext cx="4829943" cy="3623515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xmlns="" id="{C048D3B3-BFE4-A740-918E-558320B465AC}"/>
              </a:ext>
            </a:extLst>
          </p:cNvPr>
          <p:cNvSpPr/>
          <p:nvPr/>
        </p:nvSpPr>
        <p:spPr>
          <a:xfrm>
            <a:off x="216816" y="282758"/>
            <a:ext cx="67569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4000" b="1" dirty="0">
                <a:latin typeface="Arial"/>
                <a:cs typeface="Arial"/>
              </a:rPr>
              <a:t>LES 5. Muziek </a:t>
            </a:r>
            <a:r>
              <a:rPr lang="nl-NL" sz="2400" b="1" dirty="0">
                <a:latin typeface="Arial"/>
                <a:cs typeface="Arial"/>
              </a:rPr>
              <a:t>Jazz en volksmuziek</a:t>
            </a:r>
            <a:endParaRPr lang="nl-NL" sz="4000" b="1" dirty="0">
              <a:latin typeface="Arial"/>
              <a:cs typeface="Arial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xmlns="" id="{9C15F946-CBEA-2040-9AA5-88AFA0A03244}"/>
              </a:ext>
            </a:extLst>
          </p:cNvPr>
          <p:cNvSpPr/>
          <p:nvPr/>
        </p:nvSpPr>
        <p:spPr>
          <a:xfrm>
            <a:off x="5303011" y="2148766"/>
            <a:ext cx="3722561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nl-NL" dirty="0">
                <a:latin typeface="Arial" charset="0"/>
              </a:rPr>
              <a:t>Nieuwe amusements- en dansmuziek ontstaan in New Orleans.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nl-NL" dirty="0">
              <a:latin typeface="Arial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nl-NL" i="1" dirty="0">
                <a:latin typeface="Arial" charset="0"/>
              </a:rPr>
              <a:t>Ontstaan uit: Spirituals, Gospels, Blues, Ragtime en klassieke muziek</a:t>
            </a:r>
            <a:endParaRPr lang="nl-NL" dirty="0">
              <a:latin typeface="Arial" charset="0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xmlns="" id="{CE6460FE-2A75-DE47-827C-8DBB33C11EED}"/>
              </a:ext>
            </a:extLst>
          </p:cNvPr>
          <p:cNvSpPr/>
          <p:nvPr/>
        </p:nvSpPr>
        <p:spPr>
          <a:xfrm>
            <a:off x="5303011" y="4253677"/>
            <a:ext cx="37225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https://www.youtube.com/watch?v=bBx_A5de8bA&amp;list=PLNnQrjGbETbA6wynyROjFCMVOPvtzeIoi&amp;index=</a:t>
            </a:r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9</a:t>
            </a:r>
            <a:endParaRPr lang="nl-NL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01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6371" y="1055025"/>
            <a:ext cx="4539006" cy="3394472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nl-NL" sz="1600" b="1" u="sng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Jazz</a:t>
            </a:r>
          </a:p>
          <a:p>
            <a:pPr marL="0" indent="0">
              <a:lnSpc>
                <a:spcPct val="80000"/>
              </a:lnSpc>
              <a:buNone/>
            </a:pPr>
            <a:endParaRPr lang="nl-NL" sz="1600" b="1" u="sng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l-NL" sz="1600"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Muzikale (hoofd)kenmerken </a:t>
            </a:r>
            <a:r>
              <a:rPr lang="nl-NL" sz="16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(erg zijn verschillende soorten Jazz):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nl-NL" sz="16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/>
            </a:r>
            <a:br>
              <a:rPr lang="nl-NL" sz="16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nl-NL" sz="16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Melodie-instrumenten: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nl-NL" sz="16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koperblazers Trompet/Trombone/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nl-NL" sz="16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Houtblazers: Klarinet/saxofoon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nl-NL" sz="1600" u="sng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nl-NL" sz="16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Ritme-sectie</a:t>
            </a:r>
            <a:r>
              <a:rPr lang="nl-NL" sz="16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: Drums/piano/bas/gitaar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nl-NL" sz="1600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nl-NL" sz="16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Improvisaties door blazers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nl-NL" sz="1600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nl-NL" sz="1600" i="1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Is er een opbouw te herkennen in dit 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nl-NL" sz="1600" i="1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nummer? Zo ja, hoe?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nl-NL" sz="1600" dirty="0">
              <a:latin typeface="Arial" panose="020B0604020202020204" pitchFamily="34" charset="0"/>
              <a:ea typeface="Arial"/>
              <a:cs typeface="Arial" panose="020B0604020202020204" pitchFamily="34" charset="0"/>
              <a:hlinkClick r:id="" action="ppaction://noaction"/>
            </a:endParaRPr>
          </a:p>
        </p:txBody>
      </p:sp>
      <p:pic>
        <p:nvPicPr>
          <p:cNvPr id="4" name="Afbeelding 3" descr="louis-armstrong-hot-five-sev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437" y="1130439"/>
            <a:ext cx="3919973" cy="2203114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xmlns="" id="{5DDB5131-FA7C-6C49-9A61-0D5710ACB0FC}"/>
              </a:ext>
            </a:extLst>
          </p:cNvPr>
          <p:cNvSpPr/>
          <p:nvPr/>
        </p:nvSpPr>
        <p:spPr>
          <a:xfrm>
            <a:off x="216816" y="282758"/>
            <a:ext cx="67569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4000" b="1" dirty="0">
                <a:latin typeface="Arial"/>
                <a:cs typeface="Arial"/>
              </a:rPr>
              <a:t>LES 5. Muziek </a:t>
            </a:r>
            <a:r>
              <a:rPr lang="nl-NL" sz="2400" b="1" dirty="0">
                <a:latin typeface="Arial"/>
                <a:cs typeface="Arial"/>
              </a:rPr>
              <a:t>Jazz en volksmuziek</a:t>
            </a:r>
            <a:endParaRPr lang="nl-NL" sz="4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4549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xmlns="" id="{5E48163D-62ED-434E-9E22-3ABA165A9F40}"/>
              </a:ext>
            </a:extLst>
          </p:cNvPr>
          <p:cNvSpPr/>
          <p:nvPr/>
        </p:nvSpPr>
        <p:spPr>
          <a:xfrm flipH="1">
            <a:off x="5010346" y="1560993"/>
            <a:ext cx="3473777" cy="120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None/>
            </a:pPr>
            <a:r>
              <a:rPr lang="nl-NL" i="1" dirty="0">
                <a:solidFill>
                  <a:srgbClr val="FF0000"/>
                </a:solidFill>
                <a:ea typeface="Arial"/>
                <a:cs typeface="Arial"/>
              </a:rPr>
              <a:t>Welk instrument speelt hier de ritmische functie?</a:t>
            </a:r>
          </a:p>
          <a:p>
            <a:pPr>
              <a:lnSpc>
                <a:spcPct val="80000"/>
              </a:lnSpc>
              <a:buNone/>
            </a:pPr>
            <a:endParaRPr lang="nl-NL" i="1" dirty="0">
              <a:solidFill>
                <a:srgbClr val="FF0000"/>
              </a:solidFill>
              <a:ea typeface="Arial"/>
              <a:cs typeface="Arial"/>
            </a:endParaRPr>
          </a:p>
          <a:p>
            <a:pPr>
              <a:lnSpc>
                <a:spcPct val="80000"/>
              </a:lnSpc>
              <a:buNone/>
            </a:pPr>
            <a:r>
              <a:rPr lang="nl-NL" i="1" dirty="0">
                <a:solidFill>
                  <a:srgbClr val="FF0000"/>
                </a:solidFill>
                <a:ea typeface="Arial"/>
                <a:cs typeface="Arial"/>
              </a:rPr>
              <a:t>Noem 3 instrumenten met een melodische functie.</a:t>
            </a:r>
          </a:p>
        </p:txBody>
      </p:sp>
      <p:pic>
        <p:nvPicPr>
          <p:cNvPr id="6" name="Afbeelding 5">
            <a:hlinkClick r:id="rId2"/>
            <a:extLst>
              <a:ext uri="{FF2B5EF4-FFF2-40B4-BE49-F238E27FC236}">
                <a16:creationId xmlns:a16="http://schemas.microsoft.com/office/drawing/2014/main" xmlns="" id="{AE31AD90-0371-4E4E-9BFA-BC364A121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98" y="1432874"/>
            <a:ext cx="4609179" cy="3380985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xmlns="" id="{2C082C47-91B4-4A44-BD02-5B5E36948A50}"/>
              </a:ext>
            </a:extLst>
          </p:cNvPr>
          <p:cNvSpPr/>
          <p:nvPr/>
        </p:nvSpPr>
        <p:spPr>
          <a:xfrm>
            <a:off x="216816" y="282758"/>
            <a:ext cx="67569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4000" b="1" dirty="0">
                <a:latin typeface="Arial"/>
                <a:cs typeface="Arial"/>
              </a:rPr>
              <a:t>LES 5. Muziek </a:t>
            </a:r>
            <a:r>
              <a:rPr lang="nl-NL" sz="2400" b="1" dirty="0">
                <a:latin typeface="Arial"/>
                <a:cs typeface="Arial"/>
              </a:rPr>
              <a:t>Jazz en volksmuziek</a:t>
            </a:r>
            <a:endParaRPr lang="nl-NL" sz="4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177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7518" y="1343793"/>
            <a:ext cx="8229600" cy="33944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Belangrijke kenmerken Blues en Jazz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Bluesschema</a:t>
            </a:r>
          </a:p>
          <a:p>
            <a:pPr marL="0" indent="0">
              <a:buNone/>
            </a:pPr>
            <a:r>
              <a:rPr lang="nl-NL" b="1" dirty="0"/>
              <a:t>Dirty </a:t>
            </a:r>
            <a:r>
              <a:rPr lang="nl-NL" b="1" dirty="0" err="1"/>
              <a:t>intonation</a:t>
            </a:r>
            <a:endParaRPr lang="nl-NL" b="1" dirty="0"/>
          </a:p>
          <a:p>
            <a:pPr marL="0" indent="0">
              <a:buNone/>
            </a:pPr>
            <a:r>
              <a:rPr lang="nl-NL" b="1" dirty="0"/>
              <a:t>Blue </a:t>
            </a:r>
            <a:r>
              <a:rPr lang="nl-NL" b="1" dirty="0" err="1"/>
              <a:t>Notes</a:t>
            </a:r>
            <a:endParaRPr lang="nl-NL" b="1" dirty="0"/>
          </a:p>
          <a:p>
            <a:pPr marL="0" indent="0">
              <a:buNone/>
            </a:pPr>
            <a:r>
              <a:rPr lang="nl-NL" b="1" dirty="0"/>
              <a:t>Improvisatie</a:t>
            </a:r>
          </a:p>
          <a:p>
            <a:pPr marL="0" indent="0">
              <a:buNone/>
            </a:pPr>
            <a:r>
              <a:rPr lang="nl-NL" b="1" dirty="0" err="1"/>
              <a:t>Ritme-sectie</a:t>
            </a:r>
            <a:endParaRPr lang="nl-NL" b="1" dirty="0"/>
          </a:p>
          <a:p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xmlns="" id="{E0B0296E-600B-DB40-85CC-4E167F827217}"/>
              </a:ext>
            </a:extLst>
          </p:cNvPr>
          <p:cNvSpPr/>
          <p:nvPr/>
        </p:nvSpPr>
        <p:spPr>
          <a:xfrm>
            <a:off x="216816" y="282758"/>
            <a:ext cx="67569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4000" b="1" dirty="0">
                <a:latin typeface="Arial"/>
                <a:cs typeface="Arial"/>
              </a:rPr>
              <a:t>LES 5. Muziek </a:t>
            </a:r>
            <a:r>
              <a:rPr lang="nl-NL" sz="2400" b="1" dirty="0">
                <a:latin typeface="Arial"/>
                <a:cs typeface="Arial"/>
              </a:rPr>
              <a:t>Jazz en volksmuziek</a:t>
            </a:r>
            <a:endParaRPr lang="nl-NL" sz="4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4772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klassieke_muzie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529" y="968967"/>
            <a:ext cx="5170697" cy="4061412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xmlns="" id="{C9AFF0E7-650C-8D4F-A9B6-7B95708D6574}"/>
              </a:ext>
            </a:extLst>
          </p:cNvPr>
          <p:cNvSpPr/>
          <p:nvPr/>
        </p:nvSpPr>
        <p:spPr>
          <a:xfrm>
            <a:off x="306101" y="261081"/>
            <a:ext cx="72321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4000" b="1" dirty="0">
                <a:latin typeface="Arial"/>
                <a:cs typeface="Arial"/>
              </a:rPr>
              <a:t>LES 5. Muziek </a:t>
            </a:r>
            <a:r>
              <a:rPr lang="nl-NL" sz="2400" b="1" dirty="0">
                <a:latin typeface="Arial"/>
                <a:cs typeface="Arial"/>
              </a:rPr>
              <a:t>Traditie vs. vernieuwing</a:t>
            </a:r>
            <a:endParaRPr lang="nl-NL" sz="4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4176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6101" y="985247"/>
            <a:ext cx="8229600" cy="1200098"/>
          </a:xfrm>
        </p:spPr>
        <p:txBody>
          <a:bodyPr>
            <a:normAutofit fontScale="90000"/>
          </a:bodyPr>
          <a:lstStyle/>
          <a:p>
            <a:r>
              <a:rPr lang="nl-NL" sz="1800" dirty="0">
                <a:latin typeface="Arial"/>
                <a:cs typeface="Arial"/>
              </a:rPr>
              <a:t>HOW TO: MODERNE KLASSIEKE </a:t>
            </a:r>
            <a:r>
              <a:rPr lang="nl-NL" sz="1800" dirty="0" smtClean="0">
                <a:latin typeface="Arial"/>
                <a:cs typeface="Arial"/>
              </a:rPr>
              <a:t>MUZIEK</a:t>
            </a:r>
            <a:br>
              <a:rPr lang="nl-NL" sz="1800" dirty="0" smtClean="0">
                <a:latin typeface="Arial"/>
                <a:cs typeface="Arial"/>
              </a:rPr>
            </a:br>
            <a:r>
              <a:rPr lang="nl-NL" sz="1800" dirty="0">
                <a:latin typeface="Arial"/>
                <a:cs typeface="Arial"/>
              </a:rPr>
              <a:t/>
            </a:r>
            <a:br>
              <a:rPr lang="nl-NL" sz="1800" dirty="0">
                <a:latin typeface="Arial"/>
                <a:cs typeface="Arial"/>
              </a:rPr>
            </a:br>
            <a:r>
              <a:rPr lang="nl-NL" sz="1800" dirty="0" err="1">
                <a:latin typeface="Arial"/>
                <a:cs typeface="Arial"/>
              </a:rPr>
              <a:t>https</a:t>
            </a:r>
            <a:r>
              <a:rPr lang="nl-NL" sz="1800" dirty="0">
                <a:latin typeface="Arial"/>
                <a:cs typeface="Arial"/>
              </a:rPr>
              <a:t>://</a:t>
            </a:r>
            <a:r>
              <a:rPr lang="nl-NL" sz="1800" dirty="0" err="1">
                <a:latin typeface="Arial"/>
                <a:cs typeface="Arial"/>
              </a:rPr>
              <a:t>www.youtube.com</a:t>
            </a:r>
            <a:r>
              <a:rPr lang="nl-NL" sz="1800" dirty="0">
                <a:latin typeface="Arial"/>
                <a:cs typeface="Arial"/>
              </a:rPr>
              <a:t>/</a:t>
            </a:r>
            <a:r>
              <a:rPr lang="nl-NL" sz="1800" dirty="0" err="1">
                <a:latin typeface="Arial"/>
                <a:cs typeface="Arial"/>
              </a:rPr>
              <a:t>watch?v</a:t>
            </a:r>
            <a:r>
              <a:rPr lang="nl-NL" sz="1800" dirty="0">
                <a:latin typeface="Arial"/>
                <a:cs typeface="Arial"/>
              </a:rPr>
              <a:t>=</a:t>
            </a:r>
            <a:r>
              <a:rPr lang="nl-NL" sz="1800" dirty="0" smtClean="0">
                <a:latin typeface="Arial"/>
                <a:cs typeface="Arial"/>
              </a:rPr>
              <a:t>IQPkNvqAmh0</a:t>
            </a:r>
            <a:br>
              <a:rPr lang="nl-NL" sz="1800" dirty="0" smtClean="0">
                <a:latin typeface="Arial"/>
                <a:cs typeface="Arial"/>
              </a:rPr>
            </a:br>
            <a:r>
              <a:rPr lang="nl-NL" sz="1800" dirty="0" smtClean="0">
                <a:latin typeface="Arial"/>
                <a:cs typeface="Arial"/>
              </a:rPr>
              <a:t/>
            </a:r>
            <a:br>
              <a:rPr lang="nl-NL" sz="1800" dirty="0" smtClean="0">
                <a:latin typeface="Arial"/>
                <a:cs typeface="Arial"/>
              </a:rPr>
            </a:br>
            <a:endParaRPr lang="nl-NL" sz="1800" dirty="0">
              <a:latin typeface="Arial"/>
              <a:cs typeface="Arial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xmlns="" id="{9F06FCA4-F970-6B48-B4E0-6A28604D8B40}"/>
              </a:ext>
            </a:extLst>
          </p:cNvPr>
          <p:cNvSpPr/>
          <p:nvPr/>
        </p:nvSpPr>
        <p:spPr>
          <a:xfrm>
            <a:off x="306101" y="261081"/>
            <a:ext cx="72321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4000" b="1" dirty="0">
                <a:latin typeface="Arial"/>
                <a:cs typeface="Arial"/>
              </a:rPr>
              <a:t>LES 5. Muziek </a:t>
            </a:r>
            <a:r>
              <a:rPr lang="nl-NL" sz="2400" b="1" dirty="0">
                <a:latin typeface="Arial"/>
                <a:cs typeface="Arial"/>
              </a:rPr>
              <a:t>Traditie vs. vernieuwing</a:t>
            </a:r>
            <a:endParaRPr lang="nl-NL" sz="4000" b="1" dirty="0">
              <a:latin typeface="Arial"/>
              <a:cs typeface="Arial"/>
            </a:endParaRPr>
          </a:p>
        </p:txBody>
      </p:sp>
      <p:pic>
        <p:nvPicPr>
          <p:cNvPr id="3" name="Afbeelding 2" descr="How 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187" y="1822469"/>
            <a:ext cx="5303847" cy="298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43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2170" y="1158910"/>
            <a:ext cx="7739406" cy="1556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i="1" dirty="0">
                <a:solidFill>
                  <a:srgbClr val="FF0000"/>
                </a:solidFill>
                <a:latin typeface="Arial"/>
                <a:cs typeface="Arial"/>
              </a:rPr>
              <a:t>Bedenk een nummer dat je eerst heel erg akelig vond, maar later bent gaan waarderen. Leg uit waarom?</a:t>
            </a:r>
          </a:p>
        </p:txBody>
      </p:sp>
      <p:pic>
        <p:nvPicPr>
          <p:cNvPr id="4" name="Afbeelding 3" descr="Sudden-Clarity-Claren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86" y="1936954"/>
            <a:ext cx="5495827" cy="2989730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xmlns="" id="{46421B78-3E8F-AA49-956C-54F3C4118018}"/>
              </a:ext>
            </a:extLst>
          </p:cNvPr>
          <p:cNvSpPr/>
          <p:nvPr/>
        </p:nvSpPr>
        <p:spPr>
          <a:xfrm>
            <a:off x="306101" y="261081"/>
            <a:ext cx="72321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4000" b="1" dirty="0">
                <a:latin typeface="Arial"/>
                <a:cs typeface="Arial"/>
              </a:rPr>
              <a:t>LES 5. Muziek </a:t>
            </a:r>
            <a:r>
              <a:rPr lang="nl-NL" sz="2400" b="1" dirty="0">
                <a:latin typeface="Arial"/>
                <a:cs typeface="Arial"/>
              </a:rPr>
              <a:t>Traditie vs. vernieuwing</a:t>
            </a:r>
            <a:endParaRPr lang="nl-NL" sz="4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0955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>
              <a:latin typeface="Arial"/>
              <a:ea typeface="ＭＳ Ｐゴシック" charset="0"/>
              <a:cs typeface="Arial"/>
            </a:endParaRPr>
          </a:p>
          <a:p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xmlns="" id="{E80638F6-C4F5-D64F-B993-FDDB0567C3CC}"/>
              </a:ext>
            </a:extLst>
          </p:cNvPr>
          <p:cNvSpPr/>
          <p:nvPr/>
        </p:nvSpPr>
        <p:spPr>
          <a:xfrm>
            <a:off x="306101" y="261081"/>
            <a:ext cx="72321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4000" b="1" dirty="0">
                <a:solidFill>
                  <a:schemeClr val="bg1"/>
                </a:solidFill>
                <a:latin typeface="Arial"/>
                <a:cs typeface="Arial"/>
              </a:rPr>
              <a:t>LES 5. Muziek </a:t>
            </a:r>
            <a:r>
              <a:rPr lang="nl-NL" sz="2400" b="1" dirty="0">
                <a:solidFill>
                  <a:schemeClr val="bg1"/>
                </a:solidFill>
                <a:latin typeface="Arial"/>
                <a:cs typeface="Arial"/>
              </a:rPr>
              <a:t>Traditie vs. vernieuwing</a:t>
            </a:r>
            <a:endParaRPr lang="nl-NL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xmlns="" id="{92B6EEA7-56AF-084E-B770-ED671D57C740}"/>
              </a:ext>
            </a:extLst>
          </p:cNvPr>
          <p:cNvSpPr/>
          <p:nvPr/>
        </p:nvSpPr>
        <p:spPr>
          <a:xfrm>
            <a:off x="306101" y="4594623"/>
            <a:ext cx="86210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>
                <a:latin typeface="Arial"/>
                <a:cs typeface="Arial"/>
              </a:rPr>
              <a:t>klassieke muziek in de tijd van het moderne: </a:t>
            </a:r>
            <a:r>
              <a:rPr lang="nl-NL" b="1" dirty="0" err="1">
                <a:latin typeface="Arial"/>
                <a:cs typeface="Arial"/>
              </a:rPr>
              <a:t>Erwartung</a:t>
            </a:r>
            <a:r>
              <a:rPr lang="nl-NL" b="1" dirty="0">
                <a:latin typeface="Arial"/>
                <a:cs typeface="Arial"/>
              </a:rPr>
              <a:t> van </a:t>
            </a:r>
            <a:r>
              <a:rPr lang="nl-NL" b="1" dirty="0" err="1">
                <a:latin typeface="Arial"/>
                <a:cs typeface="Arial"/>
              </a:rPr>
              <a:t>Scönberg</a:t>
            </a:r>
            <a:r>
              <a:rPr lang="nl-NL" b="1" dirty="0">
                <a:latin typeface="Arial"/>
                <a:cs typeface="Arial"/>
              </a:rPr>
              <a:t>.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233444" y="367129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hlinkClick r:id="rId3"/>
              </a:rPr>
              <a:t>https://www.youtube.com/watch?v=</a:t>
            </a:r>
            <a:r>
              <a:rPr lang="nl-NL" dirty="0" smtClean="0">
                <a:hlinkClick r:id="rId3"/>
              </a:rPr>
              <a:t>rErXOMu7DW8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7" name="Afbeelding 6" descr="gettyimages-952451490-612x61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379" y="0"/>
            <a:ext cx="2976432" cy="445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67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6101" y="1153791"/>
            <a:ext cx="9144000" cy="595237"/>
          </a:xfrm>
        </p:spPr>
        <p:txBody>
          <a:bodyPr>
            <a:normAutofit/>
          </a:bodyPr>
          <a:lstStyle/>
          <a:p>
            <a:pPr algn="l"/>
            <a:r>
              <a:rPr lang="nl-NL" sz="2000" b="1" u="sng" dirty="0">
                <a:latin typeface="Arial"/>
                <a:cs typeface="Arial"/>
              </a:rPr>
              <a:t>Klassieke muziek in de tijd van het moderne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6101" y="1822320"/>
            <a:ext cx="8229600" cy="339447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nl-NL" sz="1800" dirty="0">
                <a:latin typeface="Arial"/>
                <a:ea typeface="ＭＳ Ｐゴシック" charset="0"/>
                <a:cs typeface="Arial"/>
              </a:rPr>
              <a:t>Arnold </a:t>
            </a:r>
            <a:r>
              <a:rPr lang="nl-NL" sz="1800" dirty="0" err="1">
                <a:latin typeface="Arial"/>
                <a:ea typeface="ＭＳ Ｐゴシック" charset="0"/>
                <a:cs typeface="Arial"/>
              </a:rPr>
              <a:t>Sch</a:t>
            </a:r>
            <a:r>
              <a:rPr lang="en-US" sz="1800" dirty="0" err="1">
                <a:latin typeface="Arial"/>
                <a:ea typeface="ＭＳ Ｐゴシック" charset="0"/>
                <a:cs typeface="Arial"/>
              </a:rPr>
              <a:t>önberg</a:t>
            </a:r>
            <a:r>
              <a:rPr lang="en-US" sz="1800" dirty="0">
                <a:latin typeface="Arial"/>
                <a:ea typeface="ＭＳ Ｐゴシック" charset="0"/>
                <a:cs typeface="Arial"/>
              </a:rPr>
              <a:t>  (op </a:t>
            </a:r>
            <a:r>
              <a:rPr lang="en-US" sz="1800" dirty="0" err="1">
                <a:latin typeface="Arial"/>
                <a:ea typeface="ＭＳ Ｐゴシック" charset="0"/>
                <a:cs typeface="Arial"/>
              </a:rPr>
              <a:t>zoek</a:t>
            </a:r>
            <a:r>
              <a:rPr lang="en-US" sz="18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800" dirty="0" err="1">
                <a:latin typeface="Arial"/>
                <a:ea typeface="ＭＳ Ｐゴシック" charset="0"/>
                <a:cs typeface="Arial"/>
              </a:rPr>
              <a:t>naar</a:t>
            </a:r>
            <a:r>
              <a:rPr lang="en-US" sz="18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800" dirty="0" err="1">
                <a:latin typeface="Arial"/>
                <a:ea typeface="ＭＳ Ｐゴシック" charset="0"/>
                <a:cs typeface="Arial"/>
              </a:rPr>
              <a:t>nieuwe</a:t>
            </a:r>
            <a:r>
              <a:rPr lang="en-US" sz="18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800" dirty="0" err="1">
                <a:latin typeface="Arial"/>
                <a:ea typeface="ＭＳ Ｐゴシック" charset="0"/>
                <a:cs typeface="Arial"/>
              </a:rPr>
              <a:t>vormen</a:t>
            </a:r>
            <a:r>
              <a:rPr lang="en-US" sz="1800" dirty="0">
                <a:latin typeface="Arial"/>
                <a:ea typeface="ＭＳ Ｐゴシック" charset="0"/>
                <a:cs typeface="Arial"/>
              </a:rPr>
              <a:t>/</a:t>
            </a:r>
            <a:r>
              <a:rPr lang="en-US" sz="1800" dirty="0" err="1">
                <a:latin typeface="Arial"/>
                <a:ea typeface="ＭＳ Ｐゴシック" charset="0"/>
                <a:cs typeface="Arial"/>
              </a:rPr>
              <a:t>klanken</a:t>
            </a:r>
            <a:r>
              <a:rPr lang="en-US" sz="1800" dirty="0">
                <a:latin typeface="Arial"/>
                <a:ea typeface="ＭＳ Ｐゴシック" charset="0"/>
                <a:cs typeface="Arial"/>
              </a:rPr>
              <a:t>)</a:t>
            </a:r>
          </a:p>
          <a:p>
            <a:pPr>
              <a:lnSpc>
                <a:spcPct val="80000"/>
              </a:lnSpc>
              <a:buNone/>
            </a:pPr>
            <a:r>
              <a:rPr lang="en-US" sz="1800" dirty="0">
                <a:latin typeface="Arial"/>
                <a:ea typeface="ＭＳ Ｐゴシック" charset="0"/>
                <a:cs typeface="Arial"/>
              </a:rPr>
              <a:t>		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800" dirty="0" err="1">
                <a:latin typeface="Arial"/>
                <a:ea typeface="ＭＳ Ｐゴシック" charset="0"/>
                <a:cs typeface="Arial"/>
              </a:rPr>
              <a:t>Niet</a:t>
            </a:r>
            <a:r>
              <a:rPr lang="en-US" sz="18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800" dirty="0" err="1">
                <a:latin typeface="Arial"/>
                <a:ea typeface="ＭＳ Ｐゴシック" charset="0"/>
                <a:cs typeface="Arial"/>
              </a:rPr>
              <a:t>bedoeld</a:t>
            </a:r>
            <a:r>
              <a:rPr lang="en-US" sz="18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800" dirty="0" err="1">
                <a:latin typeface="Arial"/>
                <a:ea typeface="ＭＳ Ｐゴシック" charset="0"/>
                <a:cs typeface="Arial"/>
              </a:rPr>
              <a:t>om</a:t>
            </a:r>
            <a:r>
              <a:rPr lang="en-US" sz="1800" dirty="0">
                <a:latin typeface="Arial"/>
                <a:ea typeface="ＭＳ Ｐゴシック" charset="0"/>
                <a:cs typeface="Arial"/>
              </a:rPr>
              <a:t> “</a:t>
            </a:r>
            <a:r>
              <a:rPr lang="en-US" sz="1800" dirty="0" err="1">
                <a:latin typeface="Arial"/>
                <a:ea typeface="ＭＳ Ｐゴシック" charset="0"/>
                <a:cs typeface="Arial"/>
              </a:rPr>
              <a:t>mooi</a:t>
            </a:r>
            <a:r>
              <a:rPr lang="en-US" sz="1800" dirty="0">
                <a:latin typeface="Arial"/>
                <a:ea typeface="ＭＳ Ｐゴシック" charset="0"/>
                <a:cs typeface="Arial"/>
              </a:rPr>
              <a:t>” </a:t>
            </a:r>
            <a:r>
              <a:rPr lang="en-US" sz="1800" dirty="0" err="1">
                <a:latin typeface="Arial"/>
                <a:ea typeface="ＭＳ Ｐゴシック" charset="0"/>
                <a:cs typeface="Arial"/>
              </a:rPr>
              <a:t>te</a:t>
            </a:r>
            <a:r>
              <a:rPr lang="en-US" sz="18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800" dirty="0" err="1">
                <a:latin typeface="Arial"/>
                <a:ea typeface="ＭＳ Ｐゴシック" charset="0"/>
                <a:cs typeface="Arial"/>
              </a:rPr>
              <a:t>klinken</a:t>
            </a:r>
            <a:endParaRPr lang="en-US" sz="1800" dirty="0">
              <a:latin typeface="Arial"/>
              <a:ea typeface="ＭＳ Ｐゴシック" charset="0"/>
              <a:cs typeface="Arial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800" dirty="0">
              <a:latin typeface="Arial"/>
              <a:ea typeface="ＭＳ Ｐゴシック" charset="0"/>
              <a:cs typeface="Arial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800" dirty="0" err="1">
                <a:latin typeface="Arial"/>
                <a:ea typeface="ＭＳ Ｐゴシック" charset="0"/>
                <a:cs typeface="Arial"/>
              </a:rPr>
              <a:t>Indringend</a:t>
            </a:r>
            <a:r>
              <a:rPr lang="en-US" sz="18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800" dirty="0" err="1">
                <a:latin typeface="Arial"/>
                <a:ea typeface="ＭＳ Ｐゴシック" charset="0"/>
                <a:cs typeface="Arial"/>
              </a:rPr>
              <a:t>mogelijk</a:t>
            </a:r>
            <a:r>
              <a:rPr lang="en-US" sz="18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800" dirty="0" err="1">
                <a:latin typeface="Arial"/>
                <a:ea typeface="ＭＳ Ｐゴシック" charset="0"/>
                <a:cs typeface="Arial"/>
              </a:rPr>
              <a:t>uitdrukking</a:t>
            </a:r>
            <a:r>
              <a:rPr lang="en-US" sz="18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800" dirty="0" err="1">
                <a:latin typeface="Arial"/>
                <a:ea typeface="ＭＳ Ｐゴシック" charset="0"/>
                <a:cs typeface="Arial"/>
              </a:rPr>
              <a:t>geven</a:t>
            </a:r>
            <a:r>
              <a:rPr lang="en-US" sz="18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800" dirty="0" err="1">
                <a:latin typeface="Arial"/>
                <a:ea typeface="ＭＳ Ｐゴシック" charset="0"/>
                <a:cs typeface="Arial"/>
              </a:rPr>
              <a:t>aan</a:t>
            </a:r>
            <a:r>
              <a:rPr lang="en-US" sz="18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800" dirty="0" err="1">
                <a:latin typeface="Arial"/>
                <a:ea typeface="ＭＳ Ｐゴシック" charset="0"/>
                <a:cs typeface="Arial"/>
              </a:rPr>
              <a:t>emoties</a:t>
            </a:r>
            <a:endParaRPr lang="en-US" sz="1800" dirty="0">
              <a:latin typeface="Arial"/>
              <a:ea typeface="ＭＳ Ｐゴシック" charset="0"/>
              <a:cs typeface="Arial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800" dirty="0">
              <a:latin typeface="Arial"/>
              <a:ea typeface="ＭＳ Ｐゴシック" charset="0"/>
              <a:cs typeface="Arial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800" dirty="0">
                <a:latin typeface="Arial"/>
                <a:ea typeface="ＭＳ Ｐゴシック" charset="0"/>
                <a:cs typeface="Arial"/>
              </a:rPr>
              <a:t>Meer </a:t>
            </a:r>
            <a:r>
              <a:rPr lang="en-US" sz="1800" dirty="0" err="1">
                <a:latin typeface="Arial"/>
                <a:ea typeface="ＭＳ Ｐゴシック" charset="0"/>
                <a:cs typeface="Arial"/>
              </a:rPr>
              <a:t>sprake</a:t>
            </a:r>
            <a:r>
              <a:rPr lang="en-US" sz="1800" dirty="0">
                <a:latin typeface="Arial"/>
                <a:ea typeface="ＭＳ Ｐゴシック" charset="0"/>
                <a:cs typeface="Arial"/>
              </a:rPr>
              <a:t> van </a:t>
            </a:r>
            <a:r>
              <a:rPr lang="en-US" sz="1800" dirty="0" err="1">
                <a:latin typeface="Arial"/>
                <a:ea typeface="ＭＳ Ｐゴシック" charset="0"/>
                <a:cs typeface="Arial"/>
              </a:rPr>
              <a:t>spreken</a:t>
            </a:r>
            <a:r>
              <a:rPr lang="en-US" sz="18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800" dirty="0" err="1">
                <a:latin typeface="Arial"/>
                <a:ea typeface="ＭＳ Ｐゴシック" charset="0"/>
                <a:cs typeface="Arial"/>
              </a:rPr>
              <a:t>dan</a:t>
            </a:r>
            <a:r>
              <a:rPr lang="en-US" sz="18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800" dirty="0" err="1">
                <a:latin typeface="Arial"/>
                <a:ea typeface="ＭＳ Ｐゴシック" charset="0"/>
                <a:cs typeface="Arial"/>
              </a:rPr>
              <a:t>zingen</a:t>
            </a:r>
            <a:endParaRPr lang="en-US" sz="1800" dirty="0">
              <a:latin typeface="Arial"/>
              <a:ea typeface="ＭＳ Ｐゴシック" charset="0"/>
              <a:cs typeface="Arial"/>
            </a:endParaRPr>
          </a:p>
          <a:p>
            <a:pPr>
              <a:lnSpc>
                <a:spcPct val="80000"/>
              </a:lnSpc>
              <a:buFontTx/>
              <a:buChar char="•"/>
            </a:pPr>
            <a:endParaRPr lang="en-US" sz="1800" dirty="0">
              <a:latin typeface="Arial"/>
              <a:ea typeface="ＭＳ Ｐゴシック" charset="0"/>
              <a:cs typeface="Arial"/>
            </a:endParaRPr>
          </a:p>
          <a:p>
            <a:pPr>
              <a:lnSpc>
                <a:spcPct val="80000"/>
              </a:lnSpc>
              <a:buFontTx/>
              <a:buChar char="•"/>
            </a:pPr>
            <a:endParaRPr lang="en-US" sz="1800" dirty="0">
              <a:latin typeface="Arial"/>
              <a:ea typeface="ＭＳ Ｐゴシック" charset="0"/>
              <a:cs typeface="Arial"/>
            </a:endParaRPr>
          </a:p>
          <a:p>
            <a:pPr>
              <a:lnSpc>
                <a:spcPct val="80000"/>
              </a:lnSpc>
              <a:buFontTx/>
              <a:buChar char="•"/>
            </a:pPr>
            <a:endParaRPr lang="en-US" sz="1800" dirty="0">
              <a:latin typeface="Arial"/>
              <a:ea typeface="ＭＳ Ｐゴシック" charset="0"/>
              <a:cs typeface="Arial"/>
            </a:endParaRPr>
          </a:p>
          <a:p>
            <a:pPr>
              <a:lnSpc>
                <a:spcPct val="80000"/>
              </a:lnSpc>
              <a:buNone/>
            </a:pPr>
            <a:r>
              <a:rPr lang="en-US" sz="1800" dirty="0" err="1">
                <a:latin typeface="Arial"/>
                <a:ea typeface="ＭＳ Ｐゴシック" charset="0"/>
                <a:cs typeface="Arial"/>
              </a:rPr>
              <a:t>Breken</a:t>
            </a:r>
            <a:r>
              <a:rPr lang="en-US" sz="1800" dirty="0">
                <a:latin typeface="Arial"/>
                <a:ea typeface="ＭＳ Ｐゴシック" charset="0"/>
                <a:cs typeface="Arial"/>
              </a:rPr>
              <a:t> met regels van </a:t>
            </a:r>
            <a:r>
              <a:rPr lang="en-US" sz="1800" dirty="0" err="1">
                <a:latin typeface="Arial"/>
                <a:ea typeface="ＭＳ Ｐゴシック" charset="0"/>
                <a:cs typeface="Arial"/>
              </a:rPr>
              <a:t>harmonie</a:t>
            </a:r>
            <a:r>
              <a:rPr lang="en-US" sz="1800" dirty="0">
                <a:latin typeface="Arial"/>
                <a:ea typeface="ＭＳ Ｐゴシック" charset="0"/>
                <a:cs typeface="Arial"/>
              </a:rPr>
              <a:t>-leer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: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Atonaal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endParaRPr lang="nl-NL" sz="1800" dirty="0">
              <a:latin typeface="Arial"/>
              <a:cs typeface="Arial"/>
            </a:endParaRPr>
          </a:p>
          <a:p>
            <a:r>
              <a:rPr lang="nl-NL" sz="1800" b="1" u="sng" dirty="0">
                <a:latin typeface="Arial"/>
                <a:cs typeface="Arial"/>
              </a:rPr>
              <a:t>Dissonante klanken  </a:t>
            </a:r>
            <a:r>
              <a:rPr lang="nl-NL" sz="1800" dirty="0">
                <a:latin typeface="Arial"/>
                <a:cs typeface="Arial"/>
              </a:rPr>
              <a:t>(scherpe klanken)</a:t>
            </a:r>
          </a:p>
          <a:p>
            <a:r>
              <a:rPr lang="nl-NL" sz="1800" dirty="0">
                <a:latin typeface="Arial"/>
                <a:cs typeface="Arial"/>
                <a:hlinkClick r:id="rId2"/>
              </a:rPr>
              <a:t>https://www.youtube.com/watch?v=b1Ph0sa0Gc0</a:t>
            </a:r>
            <a:endParaRPr lang="nl-NL" sz="1800" dirty="0">
              <a:latin typeface="Arial"/>
              <a:cs typeface="Arial"/>
            </a:endParaRPr>
          </a:p>
          <a:p>
            <a:endParaRPr lang="nl-NL" sz="1800" dirty="0">
              <a:latin typeface="Arial"/>
              <a:cs typeface="Arial"/>
            </a:endParaRPr>
          </a:p>
          <a:p>
            <a:endParaRPr lang="nl-NL" sz="2000" dirty="0"/>
          </a:p>
          <a:p>
            <a:endParaRPr lang="nl-NL" sz="2000" dirty="0"/>
          </a:p>
        </p:txBody>
      </p:sp>
      <p:sp>
        <p:nvSpPr>
          <p:cNvPr id="5" name="Tekstvak 4"/>
          <p:cNvSpPr txBox="1"/>
          <p:nvPr/>
        </p:nvSpPr>
        <p:spPr>
          <a:xfrm>
            <a:off x="-567489" y="263509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4" name="Afbeelding 3" descr="201310311532386883569_Arnold Schönber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578" y="1179347"/>
            <a:ext cx="2444740" cy="3450238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xmlns="" id="{8191F466-70EE-9742-9C82-D7C7B6CA2F6F}"/>
              </a:ext>
            </a:extLst>
          </p:cNvPr>
          <p:cNvSpPr/>
          <p:nvPr/>
        </p:nvSpPr>
        <p:spPr>
          <a:xfrm>
            <a:off x="306101" y="261081"/>
            <a:ext cx="72321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4000" b="1" dirty="0">
                <a:latin typeface="Arial"/>
                <a:cs typeface="Arial"/>
              </a:rPr>
              <a:t>LES 5. Muziek </a:t>
            </a:r>
            <a:r>
              <a:rPr lang="nl-NL" sz="2400" b="1" dirty="0">
                <a:latin typeface="Arial"/>
                <a:cs typeface="Arial"/>
              </a:rPr>
              <a:t>Traditie vs. vernieuwing</a:t>
            </a:r>
            <a:endParaRPr lang="nl-NL" sz="4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2159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3E13CEC-AB9F-D04A-88F1-E659D8722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994172"/>
          </a:xfrm>
        </p:spPr>
        <p:txBody>
          <a:bodyPr/>
          <a:lstStyle/>
          <a:p>
            <a:pPr algn="ctr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VOOR UW ADMINISTRATIE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6F058B5C-A624-A44F-85BD-861C8D73A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91591"/>
            <a:ext cx="7886700" cy="334113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31 januari – TUSSENTOETS</a:t>
            </a:r>
          </a:p>
          <a:p>
            <a:pPr marL="0" indent="0">
              <a:buNone/>
            </a:pPr>
            <a:endParaRPr lang="nl-NL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700" b="1" u="sng" dirty="0">
                <a:latin typeface="Arial" panose="020B0604020202020204" pitchFamily="34" charset="0"/>
                <a:cs typeface="Arial" panose="020B0604020202020204" pitchFamily="34" charset="0"/>
              </a:rPr>
              <a:t>Stof zie agenda voor uitgebreide info:</a:t>
            </a:r>
          </a:p>
          <a:p>
            <a:pPr marL="0" indent="0">
              <a:buNone/>
            </a:pPr>
            <a:r>
              <a:rPr lang="nl-NL" sz="2700" b="1" dirty="0">
                <a:latin typeface="Arial" panose="020B0604020202020204" pitchFamily="34" charset="0"/>
                <a:cs typeface="Arial" panose="020B0604020202020204" pitchFamily="34" charset="0"/>
              </a:rPr>
              <a:t>7.2 – Impressionisme</a:t>
            </a:r>
          </a:p>
          <a:p>
            <a:pPr marL="0" indent="0">
              <a:buNone/>
            </a:pPr>
            <a:r>
              <a:rPr lang="nl-NL" sz="2700" b="1" dirty="0">
                <a:latin typeface="Arial" panose="020B0604020202020204" pitchFamily="34" charset="0"/>
                <a:cs typeface="Arial" panose="020B0604020202020204" pitchFamily="34" charset="0"/>
              </a:rPr>
              <a:t>7.2 – Postimpressionisme</a:t>
            </a:r>
          </a:p>
          <a:p>
            <a:pPr marL="0" indent="0">
              <a:buNone/>
            </a:pPr>
            <a:r>
              <a:rPr lang="nl-NL" sz="2700" b="1" dirty="0">
                <a:latin typeface="Arial" panose="020B0604020202020204" pitchFamily="34" charset="0"/>
                <a:cs typeface="Arial" panose="020B0604020202020204" pitchFamily="34" charset="0"/>
              </a:rPr>
              <a:t>8 – Inleiding</a:t>
            </a:r>
          </a:p>
          <a:p>
            <a:pPr marL="0" indent="0">
              <a:buNone/>
            </a:pPr>
            <a:r>
              <a:rPr lang="nl-NL" sz="2700" b="1" dirty="0">
                <a:latin typeface="Arial" panose="020B0604020202020204" pitchFamily="34" charset="0"/>
                <a:cs typeface="Arial" panose="020B0604020202020204" pitchFamily="34" charset="0"/>
              </a:rPr>
              <a:t>8.1 – Expressie </a:t>
            </a:r>
          </a:p>
          <a:p>
            <a:pPr marL="0" indent="0">
              <a:buNone/>
            </a:pPr>
            <a:r>
              <a:rPr lang="nl-NL" sz="2700" b="1" dirty="0">
                <a:latin typeface="Arial" panose="020B0604020202020204" pitchFamily="34" charset="0"/>
                <a:cs typeface="Arial" panose="020B0604020202020204" pitchFamily="34" charset="0"/>
              </a:rPr>
              <a:t>Wikiwijsmateriaal</a:t>
            </a:r>
          </a:p>
          <a:p>
            <a:pPr marL="0" indent="0">
              <a:buNone/>
            </a:pPr>
            <a:r>
              <a:rPr lang="nl-NL" sz="2700" b="1" dirty="0">
                <a:latin typeface="Arial" panose="020B0604020202020204" pitchFamily="34" charset="0"/>
                <a:cs typeface="Arial" panose="020B0604020202020204" pitchFamily="34" charset="0"/>
              </a:rPr>
              <a:t>En natuurlijk </a:t>
            </a:r>
            <a:r>
              <a:rPr lang="nl-NL" sz="2700" b="1" smtClean="0">
                <a:latin typeface="Arial" panose="020B0604020202020204" pitchFamily="34" charset="0"/>
                <a:cs typeface="Arial" panose="020B0604020202020204" pitchFamily="34" charset="0"/>
              </a:rPr>
              <a:t>alle stof </a:t>
            </a:r>
            <a:r>
              <a:rPr lang="nl-NL" sz="2700" b="1" dirty="0">
                <a:latin typeface="Arial" panose="020B0604020202020204" pitchFamily="34" charset="0"/>
                <a:cs typeface="Arial" panose="020B0604020202020204" pitchFamily="34" charset="0"/>
              </a:rPr>
              <a:t>uit periode 1 </a:t>
            </a:r>
          </a:p>
        </p:txBody>
      </p:sp>
    </p:spTree>
    <p:extLst>
      <p:ext uri="{BB962C8B-B14F-4D97-AF65-F5344CB8AC3E}">
        <p14:creationId xmlns:p14="http://schemas.microsoft.com/office/powerpoint/2010/main" val="3493594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6101" y="968967"/>
            <a:ext cx="8229600" cy="339447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1800" b="1" u="sng" dirty="0" err="1">
                <a:latin typeface="Arial"/>
                <a:ea typeface="ＭＳ Ｐゴシック" charset="0"/>
                <a:cs typeface="Arial"/>
              </a:rPr>
              <a:t>Twaalftoonsmuziek</a:t>
            </a:r>
            <a:r>
              <a:rPr lang="en-US" sz="1800" b="1" u="sng" dirty="0">
                <a:latin typeface="Arial"/>
                <a:ea typeface="ＭＳ Ｐゴシック" charset="0"/>
                <a:cs typeface="Arial"/>
              </a:rPr>
              <a:t>:</a:t>
            </a:r>
          </a:p>
          <a:p>
            <a:pPr>
              <a:lnSpc>
                <a:spcPct val="80000"/>
              </a:lnSpc>
              <a:buNone/>
            </a:pPr>
            <a:r>
              <a:rPr lang="nl-NL" sz="1800" dirty="0">
                <a:latin typeface="Arial"/>
                <a:ea typeface="ＭＳ Ｐゴシック" charset="0"/>
                <a:cs typeface="Arial"/>
              </a:rPr>
              <a:t>Reeks van 12 tonen, waarin de 1ste toon pas weer gebruikt mag</a:t>
            </a:r>
          </a:p>
          <a:p>
            <a:pPr>
              <a:lnSpc>
                <a:spcPct val="80000"/>
              </a:lnSpc>
              <a:buNone/>
            </a:pPr>
            <a:r>
              <a:rPr lang="nl-NL" sz="1800" dirty="0">
                <a:latin typeface="Arial"/>
                <a:ea typeface="ＭＳ Ｐゴシック" charset="0"/>
                <a:cs typeface="Arial"/>
              </a:rPr>
              <a:t>worden  als de andere 11 geweest zijn</a:t>
            </a:r>
          </a:p>
          <a:p>
            <a:pPr>
              <a:lnSpc>
                <a:spcPct val="80000"/>
              </a:lnSpc>
              <a:buNone/>
            </a:pPr>
            <a:r>
              <a:rPr lang="pl-PL" sz="1800" dirty="0">
                <a:latin typeface="Arial"/>
                <a:ea typeface="ＭＳ Ｐゴシック" charset="0"/>
                <a:cs typeface="Arial"/>
                <a:hlinkClick r:id="rId2"/>
              </a:rPr>
              <a:t>http://www.youtube.com/watch?hl=nl&amp;gl=NL&amp;v=YWQAw7XSkDY</a:t>
            </a:r>
            <a:endParaRPr lang="pl-PL" sz="1800" dirty="0">
              <a:latin typeface="Arial"/>
              <a:ea typeface="ＭＳ Ｐゴシック" charset="0"/>
              <a:cs typeface="Arial"/>
            </a:endParaRPr>
          </a:p>
          <a:p>
            <a:pPr>
              <a:lnSpc>
                <a:spcPct val="80000"/>
              </a:lnSpc>
              <a:buNone/>
            </a:pPr>
            <a:endParaRPr lang="en-US" sz="2000" dirty="0">
              <a:latin typeface="Arial"/>
              <a:ea typeface="ＭＳ Ｐゴシック" charset="0"/>
              <a:cs typeface="Arial"/>
            </a:endParaRPr>
          </a:p>
          <a:p>
            <a:endParaRPr lang="nl-NL" sz="2000" dirty="0">
              <a:latin typeface="Arial"/>
              <a:cs typeface="Arial"/>
            </a:endParaRPr>
          </a:p>
        </p:txBody>
      </p:sp>
      <p:pic>
        <p:nvPicPr>
          <p:cNvPr id="5" name="Afbeelding 4" descr="Hauer_-_Nomos_Op._19,_beginn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72" y="2219313"/>
            <a:ext cx="6857227" cy="2852012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xmlns="" id="{6FD7C0F2-7951-CC4A-BEFD-3766733B0B9A}"/>
              </a:ext>
            </a:extLst>
          </p:cNvPr>
          <p:cNvSpPr/>
          <p:nvPr/>
        </p:nvSpPr>
        <p:spPr>
          <a:xfrm>
            <a:off x="306101" y="261081"/>
            <a:ext cx="72321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4000" b="1" dirty="0">
                <a:latin typeface="Arial"/>
                <a:cs typeface="Arial"/>
              </a:rPr>
              <a:t>LES 5. Muziek </a:t>
            </a:r>
            <a:r>
              <a:rPr lang="nl-NL" sz="2400" b="1" dirty="0">
                <a:latin typeface="Arial"/>
                <a:cs typeface="Arial"/>
              </a:rPr>
              <a:t>Traditie vs. vernieuwing</a:t>
            </a:r>
            <a:endParaRPr lang="nl-NL" sz="4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012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91991" y="1194764"/>
            <a:ext cx="5797484" cy="3146835"/>
          </a:xfrm>
        </p:spPr>
        <p:txBody>
          <a:bodyPr>
            <a:noAutofit/>
          </a:bodyPr>
          <a:lstStyle/>
          <a:p>
            <a:pPr algn="l"/>
            <a:r>
              <a:rPr lang="nl-NL" sz="2000" b="1" dirty="0">
                <a:latin typeface="Arial"/>
                <a:ea typeface="ＭＳ Ｐゴシック" charset="0"/>
                <a:cs typeface="Arial"/>
              </a:rPr>
              <a:t>De muziek van </a:t>
            </a:r>
            <a:r>
              <a:rPr lang="nl-NL" sz="2000" b="1" dirty="0" err="1">
                <a:latin typeface="Arial"/>
                <a:ea typeface="ＭＳ Ｐゴシック" charset="0"/>
                <a:cs typeface="Arial"/>
              </a:rPr>
              <a:t>Strawinsky</a:t>
            </a:r>
            <a:r>
              <a:rPr lang="nl-NL" sz="20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nl-NL" sz="2000" dirty="0">
                <a:latin typeface="Arial"/>
                <a:ea typeface="ＭＳ Ｐゴシック" charset="0"/>
                <a:cs typeface="Arial"/>
              </a:rPr>
              <a:t>(componist) </a:t>
            </a:r>
            <a:r>
              <a:rPr lang="nl-NL" sz="2000" b="1" dirty="0">
                <a:latin typeface="Arial"/>
                <a:ea typeface="ＭＳ Ｐゴシック" charset="0"/>
                <a:cs typeface="Arial"/>
              </a:rPr>
              <a:t>werd als een slachting van het trommelvlies ervaren. </a:t>
            </a:r>
            <a:br>
              <a:rPr lang="nl-NL" sz="2000" b="1" dirty="0">
                <a:latin typeface="Arial"/>
                <a:ea typeface="ＭＳ Ｐゴシック" charset="0"/>
                <a:cs typeface="Arial"/>
              </a:rPr>
            </a:br>
            <a:r>
              <a:rPr lang="nl-NL" sz="2000" dirty="0">
                <a:latin typeface="Arial"/>
                <a:ea typeface="ＭＳ Ｐゴシック" charset="0"/>
                <a:cs typeface="Arial"/>
              </a:rPr>
              <a:t/>
            </a:r>
            <a:br>
              <a:rPr lang="nl-NL" sz="2000" dirty="0">
                <a:latin typeface="Arial"/>
                <a:ea typeface="ＭＳ Ｐゴシック" charset="0"/>
                <a:cs typeface="Arial"/>
              </a:rPr>
            </a:br>
            <a:r>
              <a:rPr lang="nl-NL" sz="2000" i="1" dirty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Kun je nu noemen waarom?</a:t>
            </a:r>
            <a:r>
              <a:rPr lang="nl-NL" sz="2000" dirty="0">
                <a:latin typeface="Arial"/>
                <a:ea typeface="ＭＳ Ｐゴシック" charset="0"/>
                <a:cs typeface="Arial"/>
              </a:rPr>
              <a:t/>
            </a:r>
            <a:br>
              <a:rPr lang="nl-NL" sz="2000" dirty="0">
                <a:latin typeface="Arial"/>
                <a:ea typeface="ＭＳ Ｐゴシック" charset="0"/>
                <a:cs typeface="Arial"/>
              </a:rPr>
            </a:br>
            <a:r>
              <a:rPr lang="nl-NL" sz="2000" dirty="0">
                <a:latin typeface="Arial"/>
                <a:ea typeface="ＭＳ Ｐゴシック" charset="0"/>
                <a:cs typeface="Arial"/>
              </a:rPr>
              <a:t/>
            </a:r>
            <a:br>
              <a:rPr lang="nl-NL" sz="2000" dirty="0">
                <a:latin typeface="Arial"/>
                <a:ea typeface="ＭＳ Ｐゴシック" charset="0"/>
                <a:cs typeface="Arial"/>
              </a:rPr>
            </a:br>
            <a:r>
              <a:rPr lang="nl-NL" sz="2000" dirty="0">
                <a:latin typeface="Arial"/>
                <a:ea typeface="ＭＳ Ｐゴシック" charset="0"/>
                <a:cs typeface="Arial"/>
              </a:rPr>
              <a:t/>
            </a:r>
            <a:br>
              <a:rPr lang="nl-NL" sz="2000" dirty="0">
                <a:latin typeface="Arial"/>
                <a:ea typeface="ＭＳ Ｐゴシック" charset="0"/>
                <a:cs typeface="Arial"/>
              </a:rPr>
            </a:br>
            <a:endParaRPr lang="nl-NL" sz="2000" dirty="0">
              <a:latin typeface="Arial"/>
              <a:ea typeface="ＭＳ Ｐゴシック" charset="0"/>
              <a:cs typeface="Arial"/>
            </a:endParaRPr>
          </a:p>
        </p:txBody>
      </p:sp>
      <p:pic>
        <p:nvPicPr>
          <p:cNvPr id="5" name="Afbeelding 4">
            <a:hlinkClick r:id="rId3"/>
            <a:extLst>
              <a:ext uri="{FF2B5EF4-FFF2-40B4-BE49-F238E27FC236}">
                <a16:creationId xmlns:a16="http://schemas.microsoft.com/office/drawing/2014/main" xmlns="" id="{DEA90777-AC69-7142-86DC-40A2F9E2E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053" y="1151788"/>
            <a:ext cx="2737963" cy="2737963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xmlns="" id="{C9ACE13B-B76E-714D-8D6C-CBCA0F764B83}"/>
              </a:ext>
            </a:extLst>
          </p:cNvPr>
          <p:cNvSpPr/>
          <p:nvPr/>
        </p:nvSpPr>
        <p:spPr>
          <a:xfrm>
            <a:off x="549274" y="4064600"/>
            <a:ext cx="20835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dirty="0"/>
              <a:t>Klik op afbeelding voor filmpje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xmlns="" id="{13C9B716-18C1-F249-BE28-EEC3F578EECE}"/>
              </a:ext>
            </a:extLst>
          </p:cNvPr>
          <p:cNvSpPr/>
          <p:nvPr/>
        </p:nvSpPr>
        <p:spPr>
          <a:xfrm>
            <a:off x="306101" y="261081"/>
            <a:ext cx="72321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4000" b="1" dirty="0">
                <a:latin typeface="Arial"/>
                <a:cs typeface="Arial"/>
              </a:rPr>
              <a:t>LES 5. Muziek </a:t>
            </a:r>
            <a:r>
              <a:rPr lang="nl-NL" sz="2400" b="1" dirty="0">
                <a:latin typeface="Arial"/>
                <a:cs typeface="Arial"/>
              </a:rPr>
              <a:t>Traditie vs. vernieuwing</a:t>
            </a:r>
            <a:endParaRPr lang="nl-NL" sz="4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3409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49821" y="3269696"/>
            <a:ext cx="9144000" cy="857250"/>
          </a:xfrm>
        </p:spPr>
        <p:txBody>
          <a:bodyPr>
            <a:normAutofit/>
          </a:bodyPr>
          <a:lstStyle/>
          <a:p>
            <a:r>
              <a:rPr lang="nl-NL" sz="2000" b="1" dirty="0">
                <a:latin typeface="Arial"/>
                <a:cs typeface="Arial"/>
              </a:rPr>
              <a:t>Impressionisme vs.                                                    </a:t>
            </a:r>
            <a:r>
              <a:rPr lang="nl-NL" sz="2400" b="1" dirty="0">
                <a:latin typeface="Arial"/>
                <a:cs typeface="Arial"/>
              </a:rPr>
              <a:t>Expressionisme</a:t>
            </a:r>
          </a:p>
        </p:txBody>
      </p:sp>
      <p:pic>
        <p:nvPicPr>
          <p:cNvPr id="5" name="Afbeelding 4" descr="800px-Bakst_Nizhinsk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902" y="968967"/>
            <a:ext cx="2972875" cy="4080271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234852" y="4427977"/>
            <a:ext cx="2679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>
                <a:solidFill>
                  <a:srgbClr val="FF0000"/>
                </a:solidFill>
              </a:rPr>
              <a:t>Hoe verschilt dit werk</a:t>
            </a:r>
            <a:r>
              <a:rPr lang="mr-IN" i="1" dirty="0">
                <a:solidFill>
                  <a:srgbClr val="FF0000"/>
                </a:solidFill>
              </a:rPr>
              <a:t>…</a:t>
            </a:r>
            <a:endParaRPr lang="nl-NL" i="1" dirty="0">
              <a:solidFill>
                <a:srgbClr val="FF000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6232453" y="4427977"/>
            <a:ext cx="2679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met </a:t>
            </a:r>
            <a:r>
              <a:rPr lang="en-US" i="1" dirty="0" err="1">
                <a:solidFill>
                  <a:srgbClr val="FF0000"/>
                </a:solidFill>
              </a:rPr>
              <a:t>dat</a:t>
            </a:r>
            <a:r>
              <a:rPr lang="en-US" i="1" dirty="0">
                <a:solidFill>
                  <a:srgbClr val="FF0000"/>
                </a:solidFill>
              </a:rPr>
              <a:t> van </a:t>
            </a:r>
            <a:r>
              <a:rPr lang="en-US" i="1" dirty="0" err="1">
                <a:solidFill>
                  <a:srgbClr val="FF0000"/>
                </a:solidFill>
              </a:rPr>
              <a:t>Schönberg</a:t>
            </a:r>
            <a:r>
              <a:rPr lang="en-US" i="1" dirty="0">
                <a:solidFill>
                  <a:srgbClr val="FF0000"/>
                </a:solidFill>
              </a:rPr>
              <a:t>?</a:t>
            </a:r>
            <a:endParaRPr lang="nl-NL" i="1" dirty="0">
              <a:solidFill>
                <a:srgbClr val="FF0000"/>
              </a:solidFill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xmlns="" id="{A980C144-68D1-004D-AA84-530D59CF9B72}"/>
              </a:ext>
            </a:extLst>
          </p:cNvPr>
          <p:cNvSpPr/>
          <p:nvPr/>
        </p:nvSpPr>
        <p:spPr>
          <a:xfrm>
            <a:off x="306101" y="261081"/>
            <a:ext cx="72321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4000" b="1" dirty="0">
                <a:latin typeface="Arial"/>
                <a:cs typeface="Arial"/>
              </a:rPr>
              <a:t>LES 5. Muziek </a:t>
            </a:r>
            <a:r>
              <a:rPr lang="nl-NL" sz="2400" b="1" dirty="0">
                <a:latin typeface="Arial"/>
                <a:cs typeface="Arial"/>
              </a:rPr>
              <a:t>Traditie vs. vernieuwing</a:t>
            </a:r>
            <a:endParaRPr lang="nl-NL" sz="4000" b="1" dirty="0">
              <a:latin typeface="Arial"/>
              <a:cs typeface="Arial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xmlns="" id="{7A9CC196-B6ED-AD47-965E-7602D88E012E}"/>
              </a:ext>
            </a:extLst>
          </p:cNvPr>
          <p:cNvSpPr/>
          <p:nvPr/>
        </p:nvSpPr>
        <p:spPr>
          <a:xfrm>
            <a:off x="234852" y="1561125"/>
            <a:ext cx="22765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hlinkClick r:id="rId4"/>
              </a:rPr>
              <a:t>https://www.youtube.com/watch?v=</a:t>
            </a:r>
            <a:r>
              <a:rPr lang="nl-NL" dirty="0" smtClean="0">
                <a:hlinkClick r:id="rId4"/>
              </a:rPr>
              <a:t>RJ2IWaS7LAU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7645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04543"/>
            <a:ext cx="8229600" cy="339447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nl-NL" sz="2800" b="1" dirty="0">
                <a:latin typeface="Arial"/>
                <a:ea typeface="ＭＳ Ｐゴシック" charset="0"/>
                <a:cs typeface="Arial"/>
              </a:rPr>
              <a:t>Expressionisme in muziek </a:t>
            </a:r>
            <a:r>
              <a:rPr lang="nl-NL" sz="1600" b="1" dirty="0">
                <a:latin typeface="Arial"/>
                <a:ea typeface="ＭＳ Ｐゴシック" charset="0"/>
                <a:cs typeface="Arial"/>
              </a:rPr>
              <a:t>muziek van uitersten!</a:t>
            </a:r>
          </a:p>
          <a:p>
            <a:pPr>
              <a:buNone/>
            </a:pPr>
            <a:endParaRPr lang="nl-NL" sz="1600" b="1" dirty="0">
              <a:latin typeface="Arial"/>
              <a:ea typeface="ＭＳ Ｐゴシック" charset="0"/>
              <a:cs typeface="Arial"/>
            </a:endParaRPr>
          </a:p>
          <a:p>
            <a:pPr>
              <a:buNone/>
            </a:pPr>
            <a:r>
              <a:rPr lang="nl-NL" sz="2900" b="1" dirty="0">
                <a:latin typeface="Arial"/>
                <a:ea typeface="ＭＳ Ｐゴシック" charset="0"/>
                <a:cs typeface="Arial"/>
              </a:rPr>
              <a:t>Welke woorden gebruik je om deze muziek te omschrijven?</a:t>
            </a:r>
          </a:p>
          <a:p>
            <a:pPr>
              <a:buFontTx/>
              <a:buChar char="•"/>
            </a:pPr>
            <a:endParaRPr lang="nl-NL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buFontTx/>
              <a:buChar char="•"/>
            </a:pPr>
            <a:r>
              <a:rPr lang="nl-NL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Extremen in </a:t>
            </a:r>
            <a:r>
              <a:rPr lang="nl-NL" b="1" u="sng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dynamiek</a:t>
            </a:r>
            <a:r>
              <a:rPr lang="nl-NL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nl-NL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(abrupte overgangen van zacht naar hard)</a:t>
            </a:r>
          </a:p>
          <a:p>
            <a:pPr>
              <a:buFontTx/>
              <a:buChar char="•"/>
            </a:pPr>
            <a:r>
              <a:rPr lang="nl-NL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Hoofdrol </a:t>
            </a:r>
            <a:r>
              <a:rPr lang="nl-NL" b="1" u="sng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koperblazers</a:t>
            </a:r>
            <a:r>
              <a:rPr lang="nl-NL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nl-NL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 </a:t>
            </a:r>
            <a:r>
              <a:rPr lang="nl-NL" b="1" u="sng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slagwerk</a:t>
            </a:r>
          </a:p>
          <a:p>
            <a:pPr>
              <a:buFontTx/>
              <a:buChar char="•"/>
            </a:pPr>
            <a:r>
              <a:rPr lang="nl-NL" b="1" u="sng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Fragmentarisch</a:t>
            </a:r>
            <a:r>
              <a:rPr lang="nl-NL" u="sng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nl-NL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(motieven worden steeds herhaald en gevarieerd)</a:t>
            </a:r>
          </a:p>
          <a:p>
            <a:pPr>
              <a:buFontTx/>
              <a:buChar char="•"/>
            </a:pPr>
            <a:r>
              <a:rPr lang="nl-NL" b="1" u="sng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Ritme</a:t>
            </a:r>
            <a:r>
              <a:rPr lang="nl-NL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als basis van muziek, complex en grillig</a:t>
            </a:r>
          </a:p>
          <a:p>
            <a:pPr>
              <a:buFontTx/>
              <a:buChar char="•"/>
            </a:pPr>
            <a:r>
              <a:rPr lang="nl-NL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Gebruik van </a:t>
            </a:r>
            <a:r>
              <a:rPr lang="nl-NL" b="1" u="sng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dissonanten</a:t>
            </a:r>
          </a:p>
          <a:p>
            <a:pPr>
              <a:buFontTx/>
              <a:buChar char="•"/>
            </a:pPr>
            <a:r>
              <a:rPr lang="nl-NL" b="1" u="sng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Spreekgezang</a:t>
            </a:r>
          </a:p>
          <a:p>
            <a:pPr>
              <a:buFontTx/>
              <a:buChar char="•"/>
            </a:pPr>
            <a:r>
              <a:rPr lang="nl-NL" u="sng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Uitdrukking van strijd, conflict en ‘grote’ emoties</a:t>
            </a:r>
          </a:p>
          <a:p>
            <a:pPr marL="0" indent="0">
              <a:buNone/>
            </a:pPr>
            <a:endParaRPr lang="nl-NL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nl-NL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0" indent="0" algn="ctr">
              <a:buNone/>
            </a:pPr>
            <a:endParaRPr lang="nl-NL" u="sng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ctr">
              <a:buNone/>
            </a:pPr>
            <a:endParaRPr lang="nl-NL" sz="2800" b="1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xmlns="" id="{AC9C6668-8D98-1B49-92EF-374A7C16622A}"/>
              </a:ext>
            </a:extLst>
          </p:cNvPr>
          <p:cNvSpPr/>
          <p:nvPr/>
        </p:nvSpPr>
        <p:spPr>
          <a:xfrm>
            <a:off x="306101" y="261081"/>
            <a:ext cx="72321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4000" b="1" dirty="0">
                <a:latin typeface="Arial"/>
                <a:cs typeface="Arial"/>
              </a:rPr>
              <a:t>LES 5. Muziek </a:t>
            </a:r>
            <a:r>
              <a:rPr lang="nl-NL" sz="2400" b="1" dirty="0">
                <a:latin typeface="Arial"/>
                <a:cs typeface="Arial"/>
              </a:rPr>
              <a:t>Traditie vs. vernieuwing</a:t>
            </a:r>
            <a:endParaRPr lang="nl-NL" sz="4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8854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5000" b="1" dirty="0">
                <a:latin typeface="Arial"/>
                <a:cs typeface="Arial"/>
              </a:rPr>
              <a:t/>
            </a:r>
            <a:br>
              <a:rPr lang="nl-NL" sz="5000" b="1" dirty="0">
                <a:latin typeface="Arial"/>
                <a:cs typeface="Arial"/>
              </a:rPr>
            </a:br>
            <a:r>
              <a:rPr lang="nl-NL" sz="5000" b="1" dirty="0">
                <a:latin typeface="Arial"/>
                <a:cs typeface="Arial"/>
              </a:rPr>
              <a:t>8.1.Expressie! </a:t>
            </a:r>
            <a:r>
              <a:rPr lang="nl-NL" sz="2200" b="1" dirty="0">
                <a:latin typeface="Arial"/>
                <a:cs typeface="Arial"/>
              </a:rPr>
              <a:t>Pag. 265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63710" y="1664187"/>
            <a:ext cx="6080290" cy="33944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1900" b="1" dirty="0">
                <a:latin typeface="Arial"/>
                <a:cs typeface="Arial"/>
              </a:rPr>
              <a:t>Les 4: Beeldende kunst &amp; Dans</a:t>
            </a:r>
          </a:p>
          <a:p>
            <a:pPr marL="857250" lvl="1" indent="-457200">
              <a:buAutoNum type="arabicPeriod"/>
            </a:pPr>
            <a:r>
              <a:rPr lang="nl-NL" sz="1900" dirty="0">
                <a:latin typeface="Arial"/>
                <a:cs typeface="Arial"/>
              </a:rPr>
              <a:t>Expressionisme</a:t>
            </a:r>
          </a:p>
          <a:p>
            <a:pPr marL="857250" lvl="1" indent="-457200">
              <a:buAutoNum type="arabicPeriod"/>
            </a:pPr>
            <a:r>
              <a:rPr lang="nl-NL" sz="1900" dirty="0">
                <a:latin typeface="Arial"/>
                <a:cs typeface="Arial"/>
              </a:rPr>
              <a:t>Traditie vs. </a:t>
            </a:r>
            <a:r>
              <a:rPr lang="nl-NL" sz="1900" dirty="0" err="1">
                <a:latin typeface="Arial"/>
                <a:cs typeface="Arial"/>
              </a:rPr>
              <a:t>verniewing</a:t>
            </a:r>
            <a:endParaRPr lang="nl-NL" sz="19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nl-NL" sz="1900" b="1" dirty="0">
                <a:latin typeface="Arial"/>
                <a:cs typeface="Arial"/>
              </a:rPr>
              <a:t>Les 5: Muziek</a:t>
            </a:r>
          </a:p>
          <a:p>
            <a:pPr marL="914400" lvl="1" indent="-514350">
              <a:buFont typeface="Arial"/>
              <a:buAutoNum type="arabicPeriod"/>
            </a:pPr>
            <a:r>
              <a:rPr lang="nl-NL" sz="1900" dirty="0">
                <a:latin typeface="Arial"/>
                <a:cs typeface="Arial"/>
              </a:rPr>
              <a:t>Jazz en volksmuziek</a:t>
            </a:r>
          </a:p>
          <a:p>
            <a:pPr marL="914400" lvl="1" indent="-514350">
              <a:buAutoNum type="arabicPeriod"/>
            </a:pPr>
            <a:r>
              <a:rPr lang="nl-NL" sz="1900" dirty="0">
                <a:latin typeface="Arial"/>
                <a:cs typeface="Arial"/>
              </a:rPr>
              <a:t>Moderne klassieke muziek</a:t>
            </a:r>
            <a:endParaRPr lang="nl-NL" sz="1900" b="1" dirty="0">
              <a:latin typeface="Arial"/>
              <a:cs typeface="Arial"/>
            </a:endParaRPr>
          </a:p>
          <a:p>
            <a:pPr marL="0" indent="0">
              <a:buNone/>
            </a:pPr>
            <a:endParaRPr lang="nl-NL" sz="19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nl-NL" sz="1900" b="1" dirty="0">
                <a:latin typeface="Arial"/>
                <a:cs typeface="Arial"/>
              </a:rPr>
              <a:t>zelf bestuderen </a:t>
            </a:r>
          </a:p>
          <a:p>
            <a:pPr marL="914400" lvl="1" indent="-514350">
              <a:buFont typeface="Arial"/>
              <a:buAutoNum type="arabicPeriod"/>
            </a:pPr>
            <a:r>
              <a:rPr lang="nl-NL" sz="1900" b="1" dirty="0">
                <a:latin typeface="Arial"/>
                <a:cs typeface="Arial"/>
              </a:rPr>
              <a:t>Beeldende kunst: </a:t>
            </a:r>
            <a:r>
              <a:rPr lang="nl-NL" sz="1900" dirty="0">
                <a:latin typeface="Arial"/>
                <a:cs typeface="Arial"/>
              </a:rPr>
              <a:t>pag. 168 Surrealisme</a:t>
            </a:r>
          </a:p>
          <a:p>
            <a:pPr marL="914400" lvl="1" indent="-514350">
              <a:buFont typeface="Arial"/>
              <a:buAutoNum type="arabicPeriod"/>
            </a:pPr>
            <a:r>
              <a:rPr lang="nl-NL" sz="1900" b="1" dirty="0">
                <a:latin typeface="Arial"/>
                <a:cs typeface="Arial"/>
              </a:rPr>
              <a:t>Film/theater: </a:t>
            </a:r>
            <a:r>
              <a:rPr lang="nl-NL" sz="1900" dirty="0">
                <a:latin typeface="Arial"/>
                <a:cs typeface="Arial"/>
              </a:rPr>
              <a:t>pag.160-161 </a:t>
            </a:r>
            <a:r>
              <a:rPr lang="nl-NL" sz="1900" dirty="0" err="1">
                <a:latin typeface="Arial"/>
                <a:cs typeface="Arial"/>
              </a:rPr>
              <a:t>Erwartung</a:t>
            </a:r>
            <a:r>
              <a:rPr lang="nl-NL" sz="1900" dirty="0">
                <a:latin typeface="Arial"/>
                <a:cs typeface="Arial"/>
              </a:rPr>
              <a:t>, pag. 162 Schots en scheef</a:t>
            </a:r>
          </a:p>
          <a:p>
            <a:pPr marL="514350" indent="-514350">
              <a:buAutoNum type="arabicPeriod"/>
            </a:pPr>
            <a:endParaRPr lang="nl-NL" sz="2400" b="1" dirty="0">
              <a:latin typeface="Arial"/>
              <a:cs typeface="Arial"/>
            </a:endParaRPr>
          </a:p>
          <a:p>
            <a:pPr marL="400050" lvl="1" indent="0">
              <a:buNone/>
            </a:pPr>
            <a:endParaRPr lang="nl-NL" sz="2400" b="1" dirty="0">
              <a:latin typeface="Arial"/>
              <a:cs typeface="Arial"/>
            </a:endParaRPr>
          </a:p>
        </p:txBody>
      </p:sp>
      <p:pic>
        <p:nvPicPr>
          <p:cNvPr id="4" name="Afbeelding 3" descr="title_image_Schönberg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3" y="1749028"/>
            <a:ext cx="2784750" cy="200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53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0845" y="1651408"/>
            <a:ext cx="5797484" cy="3146835"/>
          </a:xfrm>
        </p:spPr>
        <p:txBody>
          <a:bodyPr>
            <a:noAutofit/>
          </a:bodyPr>
          <a:lstStyle/>
          <a:p>
            <a:pPr algn="l"/>
            <a:r>
              <a:rPr lang="nl-NL" sz="2000" b="1" dirty="0">
                <a:latin typeface="Arial"/>
                <a:ea typeface="ＭＳ Ｐゴシック" charset="0"/>
                <a:cs typeface="Arial"/>
              </a:rPr>
              <a:t>De muziek van </a:t>
            </a:r>
            <a:r>
              <a:rPr lang="nl-NL" sz="2000" b="1" dirty="0" err="1">
                <a:latin typeface="Arial"/>
                <a:ea typeface="ＭＳ Ｐゴシック" charset="0"/>
                <a:cs typeface="Arial"/>
              </a:rPr>
              <a:t>Strawinsky</a:t>
            </a:r>
            <a:r>
              <a:rPr lang="nl-NL" sz="20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nl-NL" sz="2000" dirty="0">
                <a:latin typeface="Arial"/>
                <a:ea typeface="ＭＳ Ｐゴシック" charset="0"/>
                <a:cs typeface="Arial"/>
              </a:rPr>
              <a:t>(componist) </a:t>
            </a:r>
            <a:r>
              <a:rPr lang="nl-NL" sz="2000" b="1" dirty="0">
                <a:latin typeface="Arial"/>
                <a:ea typeface="ＭＳ Ｐゴシック" charset="0"/>
                <a:cs typeface="Arial"/>
              </a:rPr>
              <a:t>werd als een slachting van het trommelvlies ervaren. </a:t>
            </a:r>
            <a:r>
              <a:rPr lang="nl-NL" sz="2000" dirty="0">
                <a:latin typeface="Arial"/>
                <a:ea typeface="ＭＳ Ｐゴシック" charset="0"/>
                <a:cs typeface="Arial"/>
              </a:rPr>
              <a:t>De dirigent legt vanwege onrust in de zaal orkest stil</a:t>
            </a:r>
            <a:r>
              <a:rPr lang="nl-NL" sz="2000" b="1" dirty="0">
                <a:latin typeface="Arial"/>
                <a:ea typeface="ＭＳ Ｐゴシック" charset="0"/>
                <a:cs typeface="Arial"/>
              </a:rPr>
              <a:t/>
            </a:r>
            <a:br>
              <a:rPr lang="nl-NL" sz="2000" b="1" dirty="0">
                <a:latin typeface="Arial"/>
                <a:ea typeface="ＭＳ Ｐゴシック" charset="0"/>
                <a:cs typeface="Arial"/>
              </a:rPr>
            </a:br>
            <a:r>
              <a:rPr lang="nl-NL" sz="2000" dirty="0">
                <a:latin typeface="Arial"/>
                <a:ea typeface="ＭＳ Ｐゴシック" charset="0"/>
                <a:cs typeface="Arial"/>
              </a:rPr>
              <a:t/>
            </a:r>
            <a:br>
              <a:rPr lang="nl-NL" sz="2000" dirty="0">
                <a:latin typeface="Arial"/>
                <a:ea typeface="ＭＳ Ｐゴシック" charset="0"/>
                <a:cs typeface="Arial"/>
              </a:rPr>
            </a:br>
            <a:r>
              <a:rPr lang="nl-NL" sz="2000" dirty="0">
                <a:latin typeface="Arial"/>
                <a:ea typeface="ＭＳ Ｐゴシック" charset="0"/>
                <a:cs typeface="Arial"/>
              </a:rPr>
              <a:t>*Muziek: ingewikkeld, uitbarsting klanken en ritmische structuren</a:t>
            </a:r>
            <a:br>
              <a:rPr lang="nl-NL" sz="2000" dirty="0">
                <a:latin typeface="Arial"/>
                <a:ea typeface="ＭＳ Ｐゴシック" charset="0"/>
                <a:cs typeface="Arial"/>
              </a:rPr>
            </a:br>
            <a:r>
              <a:rPr lang="nl-NL" sz="2000" dirty="0">
                <a:latin typeface="Arial"/>
                <a:ea typeface="ＭＳ Ｐゴシック" charset="0"/>
                <a:cs typeface="Arial"/>
              </a:rPr>
              <a:t>*Instrumentencombinaties die opvallen</a:t>
            </a:r>
            <a:br>
              <a:rPr lang="nl-NL" sz="2000" dirty="0">
                <a:latin typeface="Arial"/>
                <a:ea typeface="ＭＳ Ｐゴシック" charset="0"/>
                <a:cs typeface="Arial"/>
              </a:rPr>
            </a:br>
            <a:r>
              <a:rPr lang="nl-NL" sz="2000" dirty="0">
                <a:latin typeface="Arial"/>
                <a:ea typeface="ＭＳ Ｐゴシック" charset="0"/>
                <a:cs typeface="Arial"/>
              </a:rPr>
              <a:t>*Ritme is belangrijker dan melodie: vernieuwend!</a:t>
            </a:r>
            <a:br>
              <a:rPr lang="nl-NL" sz="2000" dirty="0">
                <a:latin typeface="Arial"/>
                <a:ea typeface="ＭＳ Ｐゴシック" charset="0"/>
                <a:cs typeface="Arial"/>
              </a:rPr>
            </a:br>
            <a:r>
              <a:rPr lang="nl-NL" sz="2000" dirty="0">
                <a:latin typeface="Arial"/>
                <a:ea typeface="ＭＳ Ｐゴシック" charset="0"/>
                <a:cs typeface="Arial"/>
              </a:rPr>
              <a:t/>
            </a:r>
            <a:br>
              <a:rPr lang="nl-NL" sz="2000" dirty="0">
                <a:latin typeface="Arial"/>
                <a:ea typeface="ＭＳ Ｐゴシック" charset="0"/>
                <a:cs typeface="Arial"/>
              </a:rPr>
            </a:br>
            <a:r>
              <a:rPr lang="nl-NL" sz="2000" b="1" i="1" dirty="0">
                <a:latin typeface="Arial"/>
                <a:ea typeface="ＭＳ Ｐゴシック" charset="0"/>
                <a:cs typeface="Arial"/>
              </a:rPr>
              <a:t>Hier komen we later op terug!</a:t>
            </a:r>
            <a:r>
              <a:rPr lang="nl-NL" sz="2000" dirty="0">
                <a:latin typeface="Arial"/>
                <a:ea typeface="ＭＳ Ｐゴシック" charset="0"/>
                <a:cs typeface="Arial"/>
              </a:rPr>
              <a:t/>
            </a:r>
            <a:br>
              <a:rPr lang="nl-NL" sz="2000" dirty="0">
                <a:latin typeface="Arial"/>
                <a:ea typeface="ＭＳ Ｐゴシック" charset="0"/>
                <a:cs typeface="Arial"/>
              </a:rPr>
            </a:br>
            <a:r>
              <a:rPr lang="nl-NL" sz="2000" dirty="0">
                <a:latin typeface="Arial"/>
                <a:ea typeface="ＭＳ Ｐゴシック" charset="0"/>
                <a:cs typeface="Arial"/>
              </a:rPr>
              <a:t/>
            </a:r>
            <a:br>
              <a:rPr lang="nl-NL" sz="2000" dirty="0">
                <a:latin typeface="Arial"/>
                <a:ea typeface="ＭＳ Ｐゴシック" charset="0"/>
                <a:cs typeface="Arial"/>
              </a:rPr>
            </a:br>
            <a:r>
              <a:rPr lang="nl-NL" sz="2000" dirty="0">
                <a:latin typeface="Arial"/>
                <a:ea typeface="ＭＳ Ｐゴシック" charset="0"/>
                <a:cs typeface="Arial"/>
              </a:rPr>
              <a:t/>
            </a:r>
            <a:br>
              <a:rPr lang="nl-NL" sz="2000" dirty="0">
                <a:latin typeface="Arial"/>
                <a:ea typeface="ＭＳ Ｐゴシック" charset="0"/>
                <a:cs typeface="Arial"/>
              </a:rPr>
            </a:br>
            <a:endParaRPr lang="nl-NL" sz="2000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xmlns="" id="{142BBF35-87A3-164F-83E5-BD24A2FFA1A2}"/>
              </a:ext>
            </a:extLst>
          </p:cNvPr>
          <p:cNvSpPr/>
          <p:nvPr/>
        </p:nvSpPr>
        <p:spPr>
          <a:xfrm>
            <a:off x="674101" y="130553"/>
            <a:ext cx="67569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4000" b="1" dirty="0">
                <a:latin typeface="Arial"/>
                <a:cs typeface="Arial"/>
              </a:rPr>
              <a:t>LES 5. Muziek </a:t>
            </a:r>
            <a:r>
              <a:rPr lang="nl-NL" sz="2400" b="1" dirty="0">
                <a:latin typeface="Arial"/>
                <a:cs typeface="Arial"/>
              </a:rPr>
              <a:t>Jazz en volksmuziek</a:t>
            </a:r>
            <a:endParaRPr lang="nl-NL" sz="4000" b="1" dirty="0">
              <a:latin typeface="Arial"/>
              <a:cs typeface="Arial"/>
            </a:endParaRPr>
          </a:p>
        </p:txBody>
      </p:sp>
      <p:pic>
        <p:nvPicPr>
          <p:cNvPr id="5" name="Afbeelding 4">
            <a:hlinkClick r:id="rId3"/>
            <a:extLst>
              <a:ext uri="{FF2B5EF4-FFF2-40B4-BE49-F238E27FC236}">
                <a16:creationId xmlns:a16="http://schemas.microsoft.com/office/drawing/2014/main" xmlns="" id="{DEA90777-AC69-7142-86DC-40A2F9E2E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053" y="1151788"/>
            <a:ext cx="2737963" cy="2737963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xmlns="" id="{C9ACE13B-B76E-714D-8D6C-CBCA0F764B83}"/>
              </a:ext>
            </a:extLst>
          </p:cNvPr>
          <p:cNvSpPr/>
          <p:nvPr/>
        </p:nvSpPr>
        <p:spPr>
          <a:xfrm>
            <a:off x="549274" y="4064600"/>
            <a:ext cx="20835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dirty="0"/>
              <a:t>Klik op afbeelding voor filmpje</a:t>
            </a:r>
          </a:p>
        </p:txBody>
      </p:sp>
    </p:spTree>
    <p:extLst>
      <p:ext uri="{BB962C8B-B14F-4D97-AF65-F5344CB8AC3E}">
        <p14:creationId xmlns:p14="http://schemas.microsoft.com/office/powerpoint/2010/main" val="3584877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19493" y="1158086"/>
            <a:ext cx="8229600" cy="857250"/>
          </a:xfrm>
        </p:spPr>
        <p:txBody>
          <a:bodyPr/>
          <a:lstStyle/>
          <a:p>
            <a:pPr eaLnBrk="1" hangingPunct="1"/>
            <a:r>
              <a:rPr lang="en-US" sz="3000" dirty="0" err="1">
                <a:latin typeface="Arial" charset="0"/>
                <a:ea typeface="Arial"/>
                <a:cs typeface="Arial"/>
              </a:rPr>
              <a:t>Inspiratiebronnen</a:t>
            </a:r>
            <a:r>
              <a:rPr lang="en-US" dirty="0">
                <a:latin typeface="Arial" charset="0"/>
                <a:ea typeface="Arial"/>
                <a:cs typeface="Arial"/>
              </a:rPr>
              <a:t> </a:t>
            </a:r>
            <a:r>
              <a:rPr lang="en-US" dirty="0" err="1">
                <a:latin typeface="Arial" charset="0"/>
                <a:ea typeface="Arial"/>
                <a:cs typeface="Arial"/>
              </a:rPr>
              <a:t>voor</a:t>
            </a:r>
            <a:r>
              <a:rPr lang="en-US" dirty="0">
                <a:latin typeface="Arial" charset="0"/>
                <a:ea typeface="Arial"/>
                <a:cs typeface="Arial"/>
              </a:rPr>
              <a:t> </a:t>
            </a:r>
            <a:r>
              <a:rPr lang="en-US" dirty="0" err="1">
                <a:latin typeface="Arial" charset="0"/>
                <a:ea typeface="Arial"/>
                <a:cs typeface="Arial"/>
              </a:rPr>
              <a:t>muziek</a:t>
            </a:r>
            <a:endParaRPr lang="en-US" dirty="0">
              <a:latin typeface="Arial" charset="0"/>
              <a:ea typeface="Arial"/>
              <a:cs typeface="Arial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530" y="2387928"/>
            <a:ext cx="8229600" cy="3394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err="1">
                <a:ea typeface="Arial"/>
                <a:cs typeface="Arial"/>
              </a:rPr>
              <a:t>Componisten</a:t>
            </a:r>
            <a:r>
              <a:rPr lang="en-US" sz="2400" b="1" dirty="0">
                <a:ea typeface="Arial"/>
                <a:cs typeface="Arial"/>
              </a:rPr>
              <a:t> van begin 20e </a:t>
            </a:r>
            <a:r>
              <a:rPr lang="en-US" sz="2400" b="1" dirty="0" err="1">
                <a:ea typeface="Arial"/>
                <a:cs typeface="Arial"/>
              </a:rPr>
              <a:t>eeuw</a:t>
            </a:r>
            <a:r>
              <a:rPr lang="en-US" sz="2400" b="1" dirty="0">
                <a:ea typeface="Arial"/>
                <a:cs typeface="Arial"/>
              </a:rPr>
              <a:t> (</a:t>
            </a:r>
            <a:r>
              <a:rPr lang="en-US" sz="2400" b="1" dirty="0" err="1">
                <a:ea typeface="Arial"/>
                <a:cs typeface="Arial"/>
              </a:rPr>
              <a:t>bv</a:t>
            </a:r>
            <a:r>
              <a:rPr lang="en-US" sz="2400" b="1" dirty="0">
                <a:ea typeface="Arial"/>
                <a:cs typeface="Arial"/>
              </a:rPr>
              <a:t>. </a:t>
            </a:r>
            <a:r>
              <a:rPr lang="en-US" sz="2400" b="1" dirty="0" err="1">
                <a:ea typeface="Arial"/>
                <a:cs typeface="Arial"/>
              </a:rPr>
              <a:t>Strawinksy</a:t>
            </a:r>
            <a:r>
              <a:rPr lang="en-US" sz="2400" b="1" dirty="0">
                <a:ea typeface="Arial"/>
                <a:cs typeface="Arial"/>
              </a:rPr>
              <a:t>) </a:t>
            </a:r>
            <a:r>
              <a:rPr lang="en-US" sz="2400" b="1" dirty="0" err="1">
                <a:ea typeface="Arial"/>
                <a:cs typeface="Arial"/>
              </a:rPr>
              <a:t>hebben</a:t>
            </a:r>
            <a:r>
              <a:rPr lang="en-US" sz="2400" b="1" dirty="0">
                <a:ea typeface="Arial"/>
                <a:cs typeface="Arial"/>
              </a:rPr>
              <a:t> </a:t>
            </a:r>
            <a:r>
              <a:rPr lang="en-US" sz="2400" b="1" dirty="0" err="1">
                <a:ea typeface="Arial"/>
                <a:cs typeface="Arial"/>
              </a:rPr>
              <a:t>veel</a:t>
            </a:r>
            <a:r>
              <a:rPr lang="en-US" sz="2400" b="1" dirty="0">
                <a:ea typeface="Arial"/>
                <a:cs typeface="Arial"/>
              </a:rPr>
              <a:t> </a:t>
            </a:r>
            <a:r>
              <a:rPr lang="en-US" sz="2400" b="1" dirty="0" err="1">
                <a:ea typeface="Arial"/>
                <a:cs typeface="Arial"/>
              </a:rPr>
              <a:t>belangstelling</a:t>
            </a:r>
            <a:r>
              <a:rPr lang="en-US" sz="2400" b="1" dirty="0">
                <a:ea typeface="Arial"/>
                <a:cs typeface="Arial"/>
              </a:rPr>
              <a:t> </a:t>
            </a:r>
            <a:r>
              <a:rPr lang="en-US" sz="2400" b="1" dirty="0" err="1">
                <a:ea typeface="Arial"/>
                <a:cs typeface="Arial"/>
              </a:rPr>
              <a:t>voor</a:t>
            </a:r>
            <a:r>
              <a:rPr lang="en-US" sz="2400" b="1" dirty="0">
                <a:ea typeface="Arial"/>
                <a:cs typeface="Arial"/>
              </a:rPr>
              <a:t> Jazz </a:t>
            </a:r>
            <a:r>
              <a:rPr lang="en-US" sz="2400" b="1" dirty="0" err="1">
                <a:ea typeface="Arial"/>
                <a:cs typeface="Arial"/>
              </a:rPr>
              <a:t>en</a:t>
            </a:r>
            <a:r>
              <a:rPr lang="en-US" sz="2400" b="1" dirty="0">
                <a:ea typeface="Arial"/>
                <a:cs typeface="Arial"/>
              </a:rPr>
              <a:t> </a:t>
            </a:r>
            <a:r>
              <a:rPr lang="en-US" sz="2400" b="1" dirty="0" err="1">
                <a:ea typeface="Arial"/>
                <a:cs typeface="Arial"/>
              </a:rPr>
              <a:t>volksmuziek</a:t>
            </a:r>
            <a:r>
              <a:rPr lang="en-US" sz="2400" b="1" dirty="0">
                <a:ea typeface="Arial"/>
                <a:cs typeface="Arial"/>
              </a:rPr>
              <a:t>. (</a:t>
            </a:r>
            <a:r>
              <a:rPr lang="en-US" sz="2400" b="1" dirty="0" err="1">
                <a:ea typeface="Arial"/>
                <a:cs typeface="Arial"/>
              </a:rPr>
              <a:t>puur</a:t>
            </a:r>
            <a:r>
              <a:rPr lang="en-US" sz="2400" b="1" dirty="0">
                <a:ea typeface="Arial"/>
                <a:cs typeface="Arial"/>
              </a:rPr>
              <a:t>)</a:t>
            </a:r>
          </a:p>
          <a:p>
            <a:pPr marL="0" indent="0" algn="ctr">
              <a:buNone/>
            </a:pPr>
            <a:endParaRPr lang="en-US" sz="2400" b="1" dirty="0">
              <a:ea typeface="Arial"/>
              <a:cs typeface="Arial"/>
            </a:endParaRPr>
          </a:p>
          <a:p>
            <a:pPr marL="0" indent="0" algn="ctr">
              <a:buNone/>
            </a:pPr>
            <a:r>
              <a:rPr lang="en-US" sz="2400" b="1" dirty="0" err="1">
                <a:ea typeface="Arial"/>
                <a:cs typeface="Arial"/>
              </a:rPr>
              <a:t>Muziek</a:t>
            </a:r>
            <a:r>
              <a:rPr lang="en-US" sz="2400" b="1" dirty="0">
                <a:ea typeface="Arial"/>
                <a:cs typeface="Arial"/>
              </a:rPr>
              <a:t> die op het </a:t>
            </a:r>
            <a:r>
              <a:rPr lang="en-US" sz="2400" b="1" dirty="0" err="1">
                <a:ea typeface="Arial"/>
                <a:cs typeface="Arial"/>
              </a:rPr>
              <a:t>gevoel</a:t>
            </a:r>
            <a:r>
              <a:rPr lang="en-US" sz="2400" b="1" dirty="0">
                <a:ea typeface="Arial"/>
                <a:cs typeface="Arial"/>
              </a:rPr>
              <a:t> </a:t>
            </a:r>
            <a:r>
              <a:rPr lang="en-US" sz="2400" b="1" dirty="0" err="1">
                <a:ea typeface="Arial"/>
                <a:cs typeface="Arial"/>
              </a:rPr>
              <a:t>gemaakt</a:t>
            </a:r>
            <a:r>
              <a:rPr lang="en-US" sz="2400" b="1" dirty="0">
                <a:ea typeface="Arial"/>
                <a:cs typeface="Arial"/>
              </a:rPr>
              <a:t> is: </a:t>
            </a:r>
            <a:r>
              <a:rPr lang="en-US" sz="2400" b="1" dirty="0" err="1">
                <a:ea typeface="Arial"/>
                <a:cs typeface="Arial"/>
              </a:rPr>
              <a:t>primitieve</a:t>
            </a:r>
            <a:r>
              <a:rPr lang="en-US" sz="2400" b="1" dirty="0">
                <a:ea typeface="Arial"/>
                <a:cs typeface="Arial"/>
              </a:rPr>
              <a:t> </a:t>
            </a:r>
            <a:r>
              <a:rPr lang="en-US" sz="2400" b="1" dirty="0" err="1">
                <a:ea typeface="Arial"/>
                <a:cs typeface="Arial"/>
              </a:rPr>
              <a:t>en</a:t>
            </a:r>
            <a:r>
              <a:rPr lang="en-US" sz="2400" b="1" dirty="0">
                <a:ea typeface="Arial"/>
                <a:cs typeface="Arial"/>
              </a:rPr>
              <a:t> </a:t>
            </a:r>
            <a:r>
              <a:rPr lang="en-US" sz="2400" b="1" dirty="0" err="1">
                <a:ea typeface="Arial"/>
                <a:cs typeface="Arial"/>
              </a:rPr>
              <a:t>expressieve</a:t>
            </a:r>
            <a:r>
              <a:rPr lang="en-US" sz="2400" b="1" dirty="0">
                <a:ea typeface="Arial"/>
                <a:cs typeface="Arial"/>
              </a:rPr>
              <a:t> </a:t>
            </a:r>
            <a:r>
              <a:rPr lang="en-US" sz="2400" b="1" dirty="0" err="1">
                <a:ea typeface="Arial"/>
                <a:cs typeface="Arial"/>
              </a:rPr>
              <a:t>muziek</a:t>
            </a:r>
            <a:r>
              <a:rPr lang="en-US" sz="2400" b="1" dirty="0">
                <a:ea typeface="Arial"/>
                <a:cs typeface="Arial"/>
              </a:rPr>
              <a:t> (jazz is “ </a:t>
            </a:r>
            <a:r>
              <a:rPr lang="en-US" sz="2400" b="1" dirty="0" err="1">
                <a:ea typeface="Arial"/>
                <a:cs typeface="Arial"/>
              </a:rPr>
              <a:t>volksmuziek</a:t>
            </a:r>
            <a:r>
              <a:rPr lang="en-US" sz="2400" b="1" dirty="0">
                <a:ea typeface="Arial"/>
                <a:cs typeface="Arial"/>
              </a:rPr>
              <a:t>” van Amerika).</a:t>
            </a:r>
          </a:p>
          <a:p>
            <a:pPr marL="0" indent="0" algn="ctr">
              <a:buNone/>
            </a:pPr>
            <a:endParaRPr lang="en-US" sz="2400" b="1" dirty="0">
              <a:ea typeface="Arial"/>
              <a:cs typeface="Arial"/>
            </a:endParaRPr>
          </a:p>
          <a:p>
            <a:pPr marL="457200" indent="-457200" algn="ctr">
              <a:buNone/>
            </a:pPr>
            <a:r>
              <a:rPr lang="en-US" sz="2400" b="1" dirty="0">
                <a:ea typeface="Arial"/>
                <a:cs typeface="Arial"/>
              </a:rPr>
              <a:t>	</a:t>
            </a:r>
          </a:p>
          <a:p>
            <a:pPr marL="457200" indent="-457200">
              <a:buNone/>
            </a:pPr>
            <a:endParaRPr lang="en-US" sz="2100" dirty="0">
              <a:ea typeface="Arial"/>
              <a:cs typeface="Arial"/>
            </a:endParaRPr>
          </a:p>
          <a:p>
            <a:pPr marL="457200" indent="-457200">
              <a:buNone/>
            </a:pPr>
            <a:endParaRPr lang="nl-NL" sz="2100" dirty="0">
              <a:ea typeface="Arial"/>
              <a:cs typeface="Arial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xmlns="" id="{B8340EE8-8E37-974E-A390-DE0F853FED18}"/>
              </a:ext>
            </a:extLst>
          </p:cNvPr>
          <p:cNvSpPr/>
          <p:nvPr/>
        </p:nvSpPr>
        <p:spPr>
          <a:xfrm>
            <a:off x="957840" y="263904"/>
            <a:ext cx="67569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4000" b="1" dirty="0">
                <a:latin typeface="Arial"/>
                <a:cs typeface="Arial"/>
              </a:rPr>
              <a:t>LES 5. Muziek </a:t>
            </a:r>
            <a:r>
              <a:rPr lang="nl-NL" sz="2400" b="1" dirty="0">
                <a:latin typeface="Arial"/>
                <a:cs typeface="Arial"/>
              </a:rPr>
              <a:t>Jazz en volksmuziek</a:t>
            </a:r>
            <a:endParaRPr lang="nl-NL" sz="4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1364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6" descr="Scot Jopli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07555" y="1274188"/>
            <a:ext cx="2999185" cy="2999184"/>
          </a:xfr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xmlns="" id="{B65255E7-473A-E843-94CF-799B243A04A8}"/>
              </a:ext>
            </a:extLst>
          </p:cNvPr>
          <p:cNvSpPr/>
          <p:nvPr/>
        </p:nvSpPr>
        <p:spPr>
          <a:xfrm>
            <a:off x="957840" y="263904"/>
            <a:ext cx="67569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4000" b="1" dirty="0">
                <a:latin typeface="Arial"/>
                <a:cs typeface="Arial"/>
              </a:rPr>
              <a:t>LES 5. Muziek </a:t>
            </a:r>
            <a:r>
              <a:rPr lang="nl-NL" sz="2400" b="1" dirty="0">
                <a:latin typeface="Arial"/>
                <a:cs typeface="Arial"/>
              </a:rPr>
              <a:t>Jazz en volksmuziek</a:t>
            </a:r>
            <a:endParaRPr lang="nl-NL" sz="4000" b="1" dirty="0">
              <a:latin typeface="Arial"/>
              <a:cs typeface="Arial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xmlns="" id="{21F84F37-E36D-7F4D-BD1C-E7645929554C}"/>
              </a:ext>
            </a:extLst>
          </p:cNvPr>
          <p:cNvSpPr/>
          <p:nvPr/>
        </p:nvSpPr>
        <p:spPr>
          <a:xfrm>
            <a:off x="5916694" y="4332626"/>
            <a:ext cx="4572000" cy="2893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nl-NL" sz="1600" i="1" dirty="0" err="1">
                <a:latin typeface="Arial" charset="0"/>
              </a:rPr>
              <a:t>Scot</a:t>
            </a:r>
            <a:r>
              <a:rPr lang="nl-NL" sz="1600" i="1" dirty="0">
                <a:latin typeface="Arial" charset="0"/>
              </a:rPr>
              <a:t> Joplin (1868-1917) 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xmlns="" id="{09905E60-0166-304B-9BFF-4F659CE5F916}"/>
              </a:ext>
            </a:extLst>
          </p:cNvPr>
          <p:cNvSpPr/>
          <p:nvPr/>
        </p:nvSpPr>
        <p:spPr>
          <a:xfrm>
            <a:off x="449148" y="1274188"/>
            <a:ext cx="5037252" cy="310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chemeClr val="tx1"/>
              </a:buClr>
            </a:pPr>
            <a:endParaRPr lang="nl-NL" sz="1050" b="1" u="sng" dirty="0">
              <a:latin typeface="Arial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nl-NL" b="1" u="sng" dirty="0">
                <a:latin typeface="Arial" charset="0"/>
              </a:rPr>
              <a:t>Jazz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nl-NL" dirty="0">
              <a:latin typeface="Arial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nl-NL" dirty="0">
                <a:latin typeface="Arial" charset="0"/>
              </a:rPr>
              <a:t>Vermenging blanke en zwarte cultuur.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nl-NL" u="sng" dirty="0">
                <a:latin typeface="Arial" charset="0"/>
              </a:rPr>
              <a:t>New Orleans (VS)</a:t>
            </a:r>
            <a:r>
              <a:rPr lang="nl-NL" dirty="0">
                <a:latin typeface="Arial" charset="0"/>
              </a:rPr>
              <a:t>: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nl-NL" dirty="0">
              <a:latin typeface="Arial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nl-NL" dirty="0">
                <a:latin typeface="Arial" charset="0"/>
              </a:rPr>
              <a:t>Afstammelingen negerslaven: houden vast aan 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nl-NL" b="1" dirty="0">
                <a:latin typeface="Arial" charset="0"/>
              </a:rPr>
              <a:t>Afrikaanse muziektradities</a:t>
            </a:r>
            <a:r>
              <a:rPr lang="nl-NL" dirty="0">
                <a:latin typeface="Arial" charset="0"/>
              </a:rPr>
              <a:t>: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nl-NL" dirty="0">
                <a:latin typeface="Arial" charset="0"/>
              </a:rPr>
              <a:t>Zingen met dansen, trommelen, stampen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nl-NL" dirty="0">
              <a:latin typeface="Arial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nl-NL" dirty="0">
                <a:latin typeface="Arial" charset="0"/>
              </a:rPr>
              <a:t>Vanuit dit ontstaan: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nl-NL" b="1" i="1" dirty="0">
                <a:latin typeface="Arial" charset="0"/>
              </a:rPr>
              <a:t>Spirituals, Gospels, Blues, Ragtime en vervolgens hieruit de JAZZ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nl-NL" b="1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663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575035" y="1063228"/>
            <a:ext cx="856896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350" b="1" u="sng" dirty="0">
                <a:latin typeface="Arial" panose="020B0604020202020204" pitchFamily="34" charset="0"/>
                <a:cs typeface="Arial" panose="020B0604020202020204" pitchFamily="34" charset="0"/>
              </a:rPr>
              <a:t>Blues</a:t>
            </a:r>
          </a:p>
          <a:p>
            <a:r>
              <a:rPr lang="nl-NL" sz="1350" dirty="0">
                <a:latin typeface="Arial" panose="020B0604020202020204" pitchFamily="34" charset="0"/>
                <a:cs typeface="Arial" panose="020B0604020202020204" pitchFamily="34" charset="0"/>
              </a:rPr>
              <a:t>Wat is Blues?</a:t>
            </a:r>
          </a:p>
          <a:p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https://www.youtube.com/watch?list=PLNnQrjGbETbA6wynyROjFCMVOPvtzeIoi&amp;time_continue=4&amp;v=oeKxx-</a:t>
            </a:r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2hmEE</a:t>
            </a:r>
            <a:endParaRPr lang="nl-NL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xmlns="" id="{53F63246-C8B7-7845-8315-29ABCE07672E}"/>
              </a:ext>
            </a:extLst>
          </p:cNvPr>
          <p:cNvSpPr/>
          <p:nvPr/>
        </p:nvSpPr>
        <p:spPr>
          <a:xfrm>
            <a:off x="957840" y="263904"/>
            <a:ext cx="67569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4000" b="1" dirty="0">
                <a:latin typeface="Arial"/>
                <a:cs typeface="Arial"/>
              </a:rPr>
              <a:t>LES 5. Muziek </a:t>
            </a:r>
            <a:r>
              <a:rPr lang="nl-NL" sz="2400" b="1" dirty="0">
                <a:latin typeface="Arial"/>
                <a:cs typeface="Arial"/>
              </a:rPr>
              <a:t>Jazz en volksmuziek</a:t>
            </a:r>
            <a:endParaRPr lang="nl-NL" sz="4000" b="1" dirty="0">
              <a:latin typeface="Arial"/>
              <a:cs typeface="Arial"/>
            </a:endParaRPr>
          </a:p>
        </p:txBody>
      </p:sp>
      <p:pic>
        <p:nvPicPr>
          <p:cNvPr id="10" name="Afbeelding 9" descr="maxresdefault.jpg">
            <a:extLst>
              <a:ext uri="{FF2B5EF4-FFF2-40B4-BE49-F238E27FC236}">
                <a16:creationId xmlns:a16="http://schemas.microsoft.com/office/drawing/2014/main" xmlns="" id="{899E7017-9B5F-074E-BA1A-E9DE7C248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76" y="1986558"/>
            <a:ext cx="5164767" cy="290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72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xmlns="" id="{1920EB60-007A-1647-A4FD-38D5A329D94B}"/>
              </a:ext>
            </a:extLst>
          </p:cNvPr>
          <p:cNvSpPr/>
          <p:nvPr/>
        </p:nvSpPr>
        <p:spPr>
          <a:xfrm>
            <a:off x="216816" y="282758"/>
            <a:ext cx="67569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4000" b="1" dirty="0">
                <a:latin typeface="Arial"/>
                <a:cs typeface="Arial"/>
              </a:rPr>
              <a:t>LES 5. Muziek </a:t>
            </a:r>
            <a:r>
              <a:rPr lang="nl-NL" sz="2400" b="1" dirty="0">
                <a:latin typeface="Arial"/>
                <a:cs typeface="Arial"/>
              </a:rPr>
              <a:t>Jazz en volksmuziek</a:t>
            </a:r>
            <a:endParaRPr lang="nl-NL" sz="4000" b="1" dirty="0">
              <a:latin typeface="Arial"/>
              <a:cs typeface="Arial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xmlns="" id="{1D15AFE8-7EE7-0E4E-BFFD-2B8E4A42C5DE}"/>
              </a:ext>
            </a:extLst>
          </p:cNvPr>
          <p:cNvSpPr/>
          <p:nvPr/>
        </p:nvSpPr>
        <p:spPr>
          <a:xfrm>
            <a:off x="216816" y="990644"/>
            <a:ext cx="8700941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nl-NL" b="1" u="sng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Kenmerken Blues:</a:t>
            </a:r>
          </a:p>
          <a:p>
            <a:pPr>
              <a:lnSpc>
                <a:spcPct val="80000"/>
              </a:lnSpc>
            </a:pPr>
            <a:r>
              <a:rPr lang="nl-NL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Volksmuziek (1900) uit Noord-Amerikaanse</a:t>
            </a:r>
          </a:p>
          <a:p>
            <a:pPr>
              <a:lnSpc>
                <a:spcPct val="80000"/>
              </a:lnSpc>
            </a:pPr>
            <a:endParaRPr lang="nl-NL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nl-NL" b="1" u="sng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Kenmerken inhoud (voorstelling):</a:t>
            </a:r>
          </a:p>
          <a:p>
            <a:pPr>
              <a:lnSpc>
                <a:spcPct val="80000"/>
              </a:lnSpc>
            </a:pPr>
            <a:r>
              <a:rPr lang="nl-NL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Neerslachtig </a:t>
            </a:r>
            <a:r>
              <a:rPr lang="nl-NL"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(mineur) </a:t>
            </a:r>
            <a:r>
              <a:rPr lang="nl-NL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karakter: teksten gaan over zorgen, geen rechten voor zwarte bevolking</a:t>
            </a:r>
          </a:p>
          <a:p>
            <a:pPr>
              <a:lnSpc>
                <a:spcPct val="80000"/>
              </a:lnSpc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Tekst: heeft 3 zinnen per couplet, waarbij de eerste zin herhaalt wordt. Derde zin is conclusie van voorgaande 2 zinnen</a:t>
            </a:r>
          </a:p>
          <a:p>
            <a:pPr>
              <a:lnSpc>
                <a:spcPct val="80000"/>
              </a:lnSpc>
            </a:pPr>
            <a:endParaRPr lang="nl-NL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nl-NL" b="1" u="sng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Muzikale kenmerken: </a:t>
            </a:r>
            <a:r>
              <a:rPr lang="nl-NL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80000"/>
              </a:lnSpc>
            </a:pPr>
            <a:r>
              <a:rPr lang="nl-NL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Begeleiding vast akkoordschema van 12 maten (</a:t>
            </a:r>
            <a:r>
              <a:rPr lang="nl-NL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bluesschema</a:t>
            </a:r>
            <a:r>
              <a:rPr lang="nl-NL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) </a:t>
            </a:r>
            <a:r>
              <a:rPr lang="nl-NL" dirty="0">
                <a:latin typeface="Arial" panose="020B0604020202020204" pitchFamily="34" charset="0"/>
                <a:ea typeface="Arial"/>
                <a:cs typeface="Arial" panose="020B0604020202020204" pitchFamily="34" charset="0"/>
                <a:hlinkClick r:id="rId2"/>
              </a:rPr>
              <a:t>https://www.youtube.com/watch?v=7zSASzeXlIY</a:t>
            </a:r>
            <a:endParaRPr lang="nl-NL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nl-NL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Slepend tempo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Melodie: </a:t>
            </a:r>
            <a:r>
              <a:rPr lang="ja-JP" altLang="nl-NL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blues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notes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: noten die spanning oproepen: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https://www.youtube.com/watch?v=WqBF_1J8_2c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Toon wordt vaak expres onzuiver ingezet </a:t>
            </a:r>
            <a:r>
              <a:rPr lang="ja-JP" altLang="nl-NL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dirty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intonation</a:t>
            </a:r>
            <a:r>
              <a:rPr lang="ja-JP" altLang="nl-NL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Arial"/>
              <a:buChar char="•"/>
            </a:pPr>
            <a:endParaRPr lang="nl-NL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975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inhoud 10" descr="bluesless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05" r="-20205"/>
          <a:stretch>
            <a:fillRect/>
          </a:stretch>
        </p:blipFill>
        <p:spPr>
          <a:xfrm>
            <a:off x="-292230" y="1148070"/>
            <a:ext cx="8748074" cy="3816532"/>
          </a:xfrm>
        </p:spPr>
      </p:pic>
      <p:sp>
        <p:nvSpPr>
          <p:cNvPr id="2" name="Rechthoek 1"/>
          <p:cNvSpPr/>
          <p:nvPr/>
        </p:nvSpPr>
        <p:spPr>
          <a:xfrm>
            <a:off x="1438750" y="4664520"/>
            <a:ext cx="621273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350" dirty="0" err="1">
                <a:latin typeface="Arial"/>
              </a:rPr>
              <a:t>https</a:t>
            </a:r>
            <a:r>
              <a:rPr lang="nl-NL" sz="1350" dirty="0">
                <a:latin typeface="Arial"/>
              </a:rPr>
              <a:t>://</a:t>
            </a:r>
            <a:r>
              <a:rPr lang="nl-NL" sz="1350" dirty="0" err="1">
                <a:latin typeface="Arial"/>
              </a:rPr>
              <a:t>www.youtube.com</a:t>
            </a:r>
            <a:r>
              <a:rPr lang="nl-NL" sz="1350" dirty="0">
                <a:latin typeface="Arial"/>
              </a:rPr>
              <a:t>/</a:t>
            </a:r>
            <a:r>
              <a:rPr lang="nl-NL" sz="1350" dirty="0" err="1">
                <a:latin typeface="Arial"/>
              </a:rPr>
              <a:t>watch?v</a:t>
            </a:r>
            <a:r>
              <a:rPr lang="nl-NL" sz="1350" dirty="0">
                <a:latin typeface="Arial"/>
              </a:rPr>
              <a:t>=E4tL-zeVRbk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xmlns="" id="{61ED184C-DAD3-114D-9610-3E39E7F36201}"/>
              </a:ext>
            </a:extLst>
          </p:cNvPr>
          <p:cNvSpPr/>
          <p:nvPr/>
        </p:nvSpPr>
        <p:spPr>
          <a:xfrm>
            <a:off x="216816" y="282758"/>
            <a:ext cx="67569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4000" b="1" dirty="0">
                <a:latin typeface="Arial"/>
                <a:cs typeface="Arial"/>
              </a:rPr>
              <a:t>LES 5. Muziek </a:t>
            </a:r>
            <a:r>
              <a:rPr lang="nl-NL" sz="2400" b="1" dirty="0">
                <a:latin typeface="Arial"/>
                <a:cs typeface="Arial"/>
              </a:rPr>
              <a:t>Jazz en volksmuziek</a:t>
            </a:r>
            <a:endParaRPr lang="nl-NL" sz="4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8937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9943</TotalTime>
  <Words>1042</Words>
  <Application>Microsoft Macintosh PowerPoint</Application>
  <PresentationFormat>Diavoorstelling (16:9)</PresentationFormat>
  <Paragraphs>186</Paragraphs>
  <Slides>23</Slides>
  <Notes>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4" baseType="lpstr">
      <vt:lpstr>Office Theme</vt:lpstr>
      <vt:lpstr>PowerPoint-presentatie</vt:lpstr>
      <vt:lpstr>VOOR UW ADMINISTRATIE</vt:lpstr>
      <vt:lpstr> 8.1.Expressie! Pag. 265</vt:lpstr>
      <vt:lpstr>De muziek van Strawinsky (componist) werd als een slachting van het trommelvlies ervaren. De dirigent legt vanwege onrust in de zaal orkest stil  *Muziek: ingewikkeld, uitbarsting klanken en ritmische structuren *Instrumentencombinaties die opvallen *Ritme is belangrijker dan melodie: vernieuwend!  Hier komen we later op terug!   </vt:lpstr>
      <vt:lpstr>Inspiratiebronnen voor muziek</vt:lpstr>
      <vt:lpstr>PowerPoint-presentatie</vt:lpstr>
      <vt:lpstr>PowerPoint-presentatie</vt:lpstr>
      <vt:lpstr>PowerPoint-presentatie</vt:lpstr>
      <vt:lpstr>PowerPoint-presentatie</vt:lpstr>
      <vt:lpstr>PowerPoint-presentatie</vt:lpstr>
      <vt:lpstr>Jazz – Express Yourself! </vt:lpstr>
      <vt:lpstr>PowerPoint-presentatie</vt:lpstr>
      <vt:lpstr>PowerPoint-presentatie</vt:lpstr>
      <vt:lpstr>PowerPoint-presentatie</vt:lpstr>
      <vt:lpstr>PowerPoint-presentatie</vt:lpstr>
      <vt:lpstr>HOW TO: MODERNE KLASSIEKE MUZIEK  https://www.youtube.com/watch?v=IQPkNvqAmh0  </vt:lpstr>
      <vt:lpstr>PowerPoint-presentatie</vt:lpstr>
      <vt:lpstr>PowerPoint-presentatie</vt:lpstr>
      <vt:lpstr>Klassieke muziek in de tijd van het moderne </vt:lpstr>
      <vt:lpstr>PowerPoint-presentatie</vt:lpstr>
      <vt:lpstr>De muziek van Strawinsky (componist) werd als een slachting van het trommelvlies ervaren.   Kun je nu noemen waarom?   </vt:lpstr>
      <vt:lpstr>Impressionisme vs.                                                    Expressionisme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Niek  Melchers</cp:lastModifiedBy>
  <cp:revision>102</cp:revision>
  <dcterms:created xsi:type="dcterms:W3CDTF">2010-04-12T23:12:02Z</dcterms:created>
  <dcterms:modified xsi:type="dcterms:W3CDTF">2019-01-23T12:36:01Z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